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7"/>
  </p:notesMasterIdLst>
  <p:sldIdLst>
    <p:sldId id="256" r:id="rId2"/>
    <p:sldId id="337" r:id="rId3"/>
    <p:sldId id="355" r:id="rId4"/>
    <p:sldId id="336" r:id="rId5"/>
    <p:sldId id="632" r:id="rId6"/>
    <p:sldId id="633" r:id="rId7"/>
    <p:sldId id="634" r:id="rId8"/>
    <p:sldId id="635" r:id="rId9"/>
    <p:sldId id="335" r:id="rId10"/>
    <p:sldId id="338" r:id="rId11"/>
    <p:sldId id="341" r:id="rId12"/>
    <p:sldId id="631" r:id="rId13"/>
    <p:sldId id="432" r:id="rId14"/>
    <p:sldId id="423" r:id="rId15"/>
    <p:sldId id="323" r:id="rId16"/>
    <p:sldId id="543" r:id="rId17"/>
    <p:sldId id="544" r:id="rId18"/>
    <p:sldId id="545" r:id="rId19"/>
    <p:sldId id="546" r:id="rId20"/>
    <p:sldId id="522" r:id="rId21"/>
    <p:sldId id="547" r:id="rId22"/>
    <p:sldId id="553" r:id="rId23"/>
    <p:sldId id="636" r:id="rId24"/>
    <p:sldId id="637" r:id="rId25"/>
    <p:sldId id="638" r:id="rId26"/>
    <p:sldId id="639" r:id="rId27"/>
    <p:sldId id="640" r:id="rId28"/>
    <p:sldId id="641" r:id="rId29"/>
    <p:sldId id="642" r:id="rId30"/>
    <p:sldId id="643" r:id="rId31"/>
    <p:sldId id="644" r:id="rId32"/>
    <p:sldId id="645" r:id="rId33"/>
    <p:sldId id="347" r:id="rId34"/>
    <p:sldId id="348" r:id="rId35"/>
    <p:sldId id="646" r:id="rId36"/>
    <p:sldId id="354" r:id="rId37"/>
    <p:sldId id="548" r:id="rId38"/>
    <p:sldId id="558" r:id="rId39"/>
    <p:sldId id="559" r:id="rId40"/>
    <p:sldId id="560" r:id="rId41"/>
    <p:sldId id="561" r:id="rId42"/>
    <p:sldId id="562" r:id="rId43"/>
    <p:sldId id="563" r:id="rId44"/>
    <p:sldId id="564" r:id="rId45"/>
    <p:sldId id="565" r:id="rId46"/>
    <p:sldId id="566" r:id="rId47"/>
    <p:sldId id="567" r:id="rId48"/>
    <p:sldId id="570" r:id="rId49"/>
    <p:sldId id="568" r:id="rId50"/>
    <p:sldId id="569" r:id="rId51"/>
    <p:sldId id="647" r:id="rId52"/>
    <p:sldId id="648" r:id="rId53"/>
    <p:sldId id="649" r:id="rId54"/>
    <p:sldId id="650" r:id="rId55"/>
    <p:sldId id="651" r:id="rId56"/>
    <p:sldId id="652" r:id="rId57"/>
    <p:sldId id="653" r:id="rId58"/>
    <p:sldId id="654" r:id="rId59"/>
    <p:sldId id="655" r:id="rId60"/>
    <p:sldId id="656" r:id="rId61"/>
    <p:sldId id="657" r:id="rId62"/>
    <p:sldId id="658" r:id="rId63"/>
    <p:sldId id="659" r:id="rId64"/>
    <p:sldId id="660" r:id="rId65"/>
    <p:sldId id="661" r:id="rId66"/>
    <p:sldId id="662" r:id="rId67"/>
    <p:sldId id="663" r:id="rId68"/>
    <p:sldId id="664" r:id="rId69"/>
    <p:sldId id="665" r:id="rId70"/>
    <p:sldId id="666" r:id="rId71"/>
    <p:sldId id="667" r:id="rId72"/>
    <p:sldId id="668" r:id="rId73"/>
    <p:sldId id="669" r:id="rId74"/>
    <p:sldId id="670" r:id="rId75"/>
    <p:sldId id="671" r:id="rId76"/>
    <p:sldId id="672" r:id="rId77"/>
    <p:sldId id="673" r:id="rId78"/>
    <p:sldId id="674" r:id="rId79"/>
    <p:sldId id="675" r:id="rId80"/>
    <p:sldId id="676" r:id="rId81"/>
    <p:sldId id="677" r:id="rId82"/>
    <p:sldId id="678" r:id="rId83"/>
    <p:sldId id="679" r:id="rId84"/>
    <p:sldId id="680" r:id="rId85"/>
    <p:sldId id="681" r:id="rId86"/>
    <p:sldId id="682" r:id="rId87"/>
    <p:sldId id="683" r:id="rId88"/>
    <p:sldId id="684" r:id="rId89"/>
    <p:sldId id="685" r:id="rId90"/>
    <p:sldId id="686" r:id="rId91"/>
    <p:sldId id="687" r:id="rId92"/>
    <p:sldId id="688" r:id="rId93"/>
    <p:sldId id="689" r:id="rId94"/>
    <p:sldId id="690" r:id="rId95"/>
    <p:sldId id="691" r:id="rId96"/>
    <p:sldId id="692" r:id="rId97"/>
    <p:sldId id="693" r:id="rId98"/>
    <p:sldId id="694" r:id="rId99"/>
    <p:sldId id="695" r:id="rId100"/>
    <p:sldId id="696" r:id="rId101"/>
    <p:sldId id="697" r:id="rId102"/>
    <p:sldId id="698" r:id="rId103"/>
    <p:sldId id="699" r:id="rId104"/>
    <p:sldId id="700" r:id="rId105"/>
    <p:sldId id="701" r:id="rId106"/>
    <p:sldId id="702" r:id="rId107"/>
    <p:sldId id="703" r:id="rId108"/>
    <p:sldId id="704" r:id="rId109"/>
    <p:sldId id="705" r:id="rId110"/>
    <p:sldId id="706" r:id="rId111"/>
    <p:sldId id="707" r:id="rId112"/>
    <p:sldId id="708" r:id="rId113"/>
    <p:sldId id="709" r:id="rId114"/>
    <p:sldId id="710" r:id="rId115"/>
    <p:sldId id="711" r:id="rId116"/>
    <p:sldId id="712" r:id="rId117"/>
    <p:sldId id="713" r:id="rId118"/>
    <p:sldId id="714" r:id="rId119"/>
    <p:sldId id="715" r:id="rId120"/>
    <p:sldId id="716" r:id="rId121"/>
    <p:sldId id="717" r:id="rId122"/>
    <p:sldId id="718" r:id="rId123"/>
    <p:sldId id="719" r:id="rId124"/>
    <p:sldId id="720" r:id="rId125"/>
    <p:sldId id="721" r:id="rId126"/>
    <p:sldId id="722" r:id="rId127"/>
    <p:sldId id="723" r:id="rId128"/>
    <p:sldId id="724" r:id="rId129"/>
    <p:sldId id="725" r:id="rId130"/>
    <p:sldId id="726" r:id="rId131"/>
    <p:sldId id="727" r:id="rId132"/>
    <p:sldId id="728" r:id="rId133"/>
    <p:sldId id="729" r:id="rId134"/>
    <p:sldId id="730" r:id="rId135"/>
    <p:sldId id="731" r:id="rId136"/>
    <p:sldId id="732" r:id="rId137"/>
    <p:sldId id="733" r:id="rId138"/>
    <p:sldId id="734" r:id="rId139"/>
    <p:sldId id="735" r:id="rId140"/>
    <p:sldId id="736" r:id="rId141"/>
    <p:sldId id="737" r:id="rId142"/>
    <p:sldId id="738" r:id="rId143"/>
    <p:sldId id="739" r:id="rId144"/>
    <p:sldId id="626" r:id="rId145"/>
    <p:sldId id="627" r:id="rId146"/>
    <p:sldId id="628" r:id="rId147"/>
    <p:sldId id="629" r:id="rId148"/>
    <p:sldId id="630" r:id="rId149"/>
    <p:sldId id="571" r:id="rId150"/>
    <p:sldId id="572" r:id="rId151"/>
    <p:sldId id="430" r:id="rId152"/>
    <p:sldId id="431" r:id="rId153"/>
    <p:sldId id="541" r:id="rId154"/>
    <p:sldId id="542" r:id="rId155"/>
    <p:sldId id="339" r:id="rId156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583821841145878E-3"/>
                  <c:y val="-0.24920821087219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8D-424C-81AD-2D4F13DC69C3}"/>
                </c:ext>
              </c:extLst>
            </c:dLbl>
            <c:dLbl>
              <c:idx val="1"/>
              <c:layout>
                <c:manualLayout>
                  <c:x val="1.1973887432986748E-2"/>
                  <c:y val="-0.239437410994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8D-424C-81AD-2D4F13DC69C3}"/>
                </c:ext>
              </c:extLst>
            </c:dLbl>
            <c:dLbl>
              <c:idx val="2"/>
              <c:layout>
                <c:manualLayout>
                  <c:x val="1.599223179995251E-3"/>
                  <c:y val="-0.25124986112654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8D-424C-81AD-2D4F13DC69C3}"/>
                </c:ext>
              </c:extLst>
            </c:dLbl>
            <c:dLbl>
              <c:idx val="3"/>
              <c:layout>
                <c:manualLayout>
                  <c:x val="6.6007099429039474E-3"/>
                  <c:y val="-0.279243173317442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8D-424C-81AD-2D4F13DC69C3}"/>
                </c:ext>
              </c:extLst>
            </c:dLbl>
            <c:dLbl>
              <c:idx val="4"/>
              <c:layout>
                <c:manualLayout>
                  <c:x val="9.2592592592592587E-3"/>
                  <c:y val="-0.382501043427607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8D-424C-81AD-2D4F13DC69C3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8D-424C-81AD-2D4F13DC6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
 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37.9</c:v>
                </c:pt>
                <c:pt idx="1">
                  <c:v>35.700000000000003</c:v>
                </c:pt>
                <c:pt idx="2">
                  <c:v>38.200000000000003</c:v>
                </c:pt>
                <c:pt idx="3">
                  <c:v>42.8</c:v>
                </c:pt>
                <c:pt idx="4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8D-424C-81AD-2D4F13DC69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4216"/>
        <c:axId val="265547744"/>
        <c:axId val="0"/>
      </c:bar3DChart>
      <c:catAx>
        <c:axId val="265544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7744"/>
        <c:crossesAt val="0"/>
        <c:auto val="1"/>
        <c:lblAlgn val="ctr"/>
        <c:lblOffset val="100"/>
        <c:tickLblSkip val="1"/>
        <c:noMultiLvlLbl val="0"/>
      </c:catAx>
      <c:valAx>
        <c:axId val="265547744"/>
        <c:scaling>
          <c:orientation val="minMax"/>
          <c:max val="60"/>
          <c:min val="2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4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1"/>
          <c:y val="0.22035205964769347"/>
          <c:w val="0.22707123253666259"/>
          <c:h val="0.779647940352306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28"/>
                  <c:y val="-1.44193083484551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6876683840684367"/>
                  <c:y val="-0.1252204616153760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09897557716392"/>
                      <c:h val="0.325253977614707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5466</c:v>
                </c:pt>
                <c:pt idx="1">
                  <c:v>884.2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17443402021353505"/>
                  <c:y val="-0.2315630865576339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4820746412791742"/>
                  <c:y val="-0.222576867410470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365489779388234"/>
                  <c:y val="-5.360705735892359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18477564696040411"/>
                  <c:y val="0.16483499550278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4205263992509857"/>
                  <c:y val="6.077330829299018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62"/>
                  <c:y val="-8.6773527356609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17"/>
                  <c:y val="-0.2482925873733327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физ.лиц</c:v>
                </c:pt>
                <c:pt idx="5">
                  <c:v>Земельный налог юр.л.</c:v>
                </c:pt>
                <c:pt idx="6">
                  <c:v>Земельный налог физ.л.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1858</c:v>
                </c:pt>
                <c:pt idx="1">
                  <c:v>115</c:v>
                </c:pt>
                <c:pt idx="2">
                  <c:v>1085</c:v>
                </c:pt>
                <c:pt idx="3">
                  <c:v>110</c:v>
                </c:pt>
                <c:pt idx="4">
                  <c:v>270</c:v>
                </c:pt>
                <c:pt idx="5">
                  <c:v>1650</c:v>
                </c:pt>
                <c:pt idx="6">
                  <c:v>340</c:v>
                </c:pt>
                <c:pt idx="7">
                  <c:v>44.1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73"/>
          <c:y val="0.15545138378018059"/>
          <c:w val="0.42234881276132119"/>
          <c:h val="0.662880175475998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3F1-4BBF-987D-B25A472ACDD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3F1-4BBF-987D-B25A472ACDD2}"/>
              </c:ext>
            </c:extLst>
          </c:dPt>
          <c:dLbls>
            <c:dLbl>
              <c:idx val="0"/>
              <c:layout>
                <c:manualLayout>
                  <c:x val="0.24732177746533898"/>
                  <c:y val="-0.6200326333067843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26589430676285009"/>
                  <c:y val="0.21720454378308504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25984672680047044"/>
                  <c:y val="-4.79230789693159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826429726199006"/>
                      <c:h val="0.14233747111040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0.28189384608606705"/>
                  <c:y val="-0.18116042661926451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33,9%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1.942061514237876E-2"/>
                  <c:y val="0.664156447405687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623521237103912"/>
                  <c:y val="-0.114653536148565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196848817564333"/>
                      <c:h val="0.139853396570960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116199246782565"/>
                  <c:y val="-0.34436552005917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0,7%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4"/>
                  <c:y val="-0.3566898999526368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Аренда земли</c:v>
                </c:pt>
                <c:pt idx="1">
                  <c:v>Аренда помещений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Прочее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416</c:v>
                </c:pt>
                <c:pt idx="1">
                  <c:v>60</c:v>
                </c:pt>
                <c:pt idx="2">
                  <c:v>25</c:v>
                </c:pt>
                <c:pt idx="3">
                  <c:v>70</c:v>
                </c:pt>
                <c:pt idx="4">
                  <c:v>205</c:v>
                </c:pt>
                <c:pt idx="5">
                  <c:v>108.2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 formatCode="#,##0.00">
                  <c:v>1563.1</c:v>
                </c:pt>
                <c:pt idx="1">
                  <c:v>1766.2</c:v>
                </c:pt>
                <c:pt idx="2">
                  <c:v>1858</c:v>
                </c:pt>
                <c:pt idx="3">
                  <c:v>2038</c:v>
                </c:pt>
                <c:pt idx="4">
                  <c:v>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 formatCode="General">
                  <c:v>109.6</c:v>
                </c:pt>
                <c:pt idx="1">
                  <c:v>563.79999999999995</c:v>
                </c:pt>
                <c:pt idx="2">
                  <c:v>512.70000000000005</c:v>
                </c:pt>
                <c:pt idx="3">
                  <c:v>497.7</c:v>
                </c:pt>
                <c:pt idx="4">
                  <c:v>466.7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 formatCode="General">
                  <c:v>782.2</c:v>
                </c:pt>
                <c:pt idx="1">
                  <c:v>1950</c:v>
                </c:pt>
                <c:pt idx="2">
                  <c:v>2260</c:v>
                </c:pt>
                <c:pt idx="3">
                  <c:v>2330</c:v>
                </c:pt>
                <c:pt idx="4">
                  <c:v>2320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 formatCode="#,##0.00">
                  <c:v>1583.3</c:v>
                </c:pt>
                <c:pt idx="1">
                  <c:v>933</c:v>
                </c:pt>
                <c:pt idx="2">
                  <c:v>1195</c:v>
                </c:pt>
                <c:pt idx="3">
                  <c:v>1425</c:v>
                </c:pt>
                <c:pt idx="4">
                  <c:v>1610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 formatCode="General">
                  <c:v>547.79999999999995</c:v>
                </c:pt>
                <c:pt idx="1">
                  <c:v>397.3</c:v>
                </c:pt>
                <c:pt idx="2">
                  <c:v>300</c:v>
                </c:pt>
                <c:pt idx="3">
                  <c:v>130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Лист1!$G$2:$G$6</c:f>
              <c:numCache>
                <c:formatCode>#\ ##0.0</c:formatCode>
                <c:ptCount val="5"/>
                <c:pt idx="0" formatCode="General">
                  <c:v>215.5</c:v>
                </c:pt>
                <c:pt idx="1">
                  <c:v>103.2</c:v>
                </c:pt>
                <c:pt idx="2">
                  <c:v>115</c:v>
                </c:pt>
                <c:pt idx="3">
                  <c:v>125.3</c:v>
                </c:pt>
                <c:pt idx="4">
                  <c:v>132.6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2989390378797E-2"/>
                  <c:y val="-9.12745806021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 исполнение)</c:v>
                </c:pt>
                <c:pt idx="2">
                  <c:v>2023 год (прогноз)</c:v>
                </c:pt>
                <c:pt idx="3">
                  <c:v>2024 год (прогноз)</c:v>
                </c:pt>
                <c:pt idx="4">
                  <c:v>2025 год (прогноз)</c:v>
                </c:pt>
              </c:strCache>
            </c:strRef>
          </c:cat>
          <c:val>
            <c:numRef>
              <c:f>Лист1!$H$2:$H$6</c:f>
              <c:numCache>
                <c:formatCode>#\ ##0.0</c:formatCode>
                <c:ptCount val="5"/>
                <c:pt idx="0" formatCode="General">
                  <c:v>498.1</c:v>
                </c:pt>
                <c:pt idx="1">
                  <c:v>143.6</c:v>
                </c:pt>
                <c:pt idx="2">
                  <c:v>109.5</c:v>
                </c:pt>
                <c:pt idx="3" formatCode="0.0">
                  <c:v>116.1</c:v>
                </c:pt>
                <c:pt idx="4" formatCode="0.0">
                  <c:v>68.3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9768"/>
        <c:axId val="491898200"/>
        <c:axId val="0"/>
      </c:bar3DChart>
      <c:catAx>
        <c:axId val="491899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8200"/>
        <c:crosses val="autoZero"/>
        <c:auto val="1"/>
        <c:lblAlgn val="ctr"/>
        <c:lblOffset val="100"/>
        <c:noMultiLvlLbl val="0"/>
      </c:catAx>
      <c:valAx>
        <c:axId val="49189820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9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D3-4601-AE53-B3497C4A0592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D3-4601-AE53-B3497C4A0592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D3-4601-AE53-B3497C4A059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24758</c:v>
                </c:pt>
                <c:pt idx="1">
                  <c:v>26702.1</c:v>
                </c:pt>
                <c:pt idx="2">
                  <c:v>39946.1</c:v>
                </c:pt>
                <c:pt idx="3">
                  <c:v>13269</c:v>
                </c:pt>
                <c:pt idx="4">
                  <c:v>28231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D3-4601-AE53-B3497C4A05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8501864"/>
        <c:axId val="265543824"/>
      </c:barChart>
      <c:catAx>
        <c:axId val="488501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5543824"/>
        <c:crosses val="autoZero"/>
        <c:auto val="1"/>
        <c:lblAlgn val="ctr"/>
        <c:lblOffset val="100"/>
        <c:noMultiLvlLbl val="0"/>
      </c:catAx>
      <c:valAx>
        <c:axId val="26554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8501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-1.771926077894894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654.1</c:v>
                </c:pt>
                <c:pt idx="1">
                  <c:v>2117.5</c:v>
                </c:pt>
                <c:pt idx="2">
                  <c:v>3071.3</c:v>
                </c:pt>
                <c:pt idx="3">
                  <c:v>2501.8000000000002</c:v>
                </c:pt>
                <c:pt idx="4">
                  <c:v>1444.4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1.1942701363818881E-2"/>
                  <c:y val="4.832581492734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2946.2</c:v>
                </c:pt>
                <c:pt idx="1">
                  <c:v>3297.4</c:v>
                </c:pt>
                <c:pt idx="2">
                  <c:v>3581.5</c:v>
                </c:pt>
                <c:pt idx="3">
                  <c:v>3615.4</c:v>
                </c:pt>
                <c:pt idx="4">
                  <c:v>3577.3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FC-462B-A098-E39074A69FF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FC-462B-A098-E39074A69FF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FC-462B-A098-E39074A69FF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0.1</c:v>
                </c:pt>
                <c:pt idx="1">
                  <c:v>27.1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FC-462B-A098-E39074A69F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(ожидаемые)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131.30000000000001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EFC-462B-A098-E39074A69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4784152"/>
        <c:axId val="494785328"/>
        <c:axId val="0"/>
      </c:bar3DChart>
      <c:catAx>
        <c:axId val="494784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4785328"/>
        <c:crosses val="autoZero"/>
        <c:auto val="1"/>
        <c:lblAlgn val="ctr"/>
        <c:lblOffset val="100"/>
        <c:noMultiLvlLbl val="0"/>
      </c:catAx>
      <c:valAx>
        <c:axId val="49478532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4784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39367093249934"/>
          <c:y val="0.24628186126685933"/>
          <c:w val="0.21114214071511392"/>
          <c:h val="0.46786238177774309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E-4"/>
          <c:y val="1.29050701683552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11"/>
          <c:y val="0.17051614148135588"/>
          <c:w val="0.43555969399485744"/>
          <c:h val="0.610864206145117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283166392817953"/>
                  <c:y val="0.1550873002414936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2595406065992668"/>
                  <c:y val="1.54518649974564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3171536008669602"/>
                  <c:y val="-0.136805157614066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19416519509528182"/>
                  <c:y val="-0.1975385410392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508029809553323"/>
                  <c:y val="-0.28775457697682716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Охрана окружающей среды</a:t>
                    </a:r>
                  </a:p>
                  <a:p>
                    <a:r>
                      <a:rPr lang="ru-RU" baseline="0" dirty="0" smtClean="0"/>
                      <a:t>21,4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0%</a:t>
                    </a:r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0331400799521302"/>
                  <c:y val="-8.23547018167572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628495712951972"/>
                  <c:y val="-0.1610307188090212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7998070877115017"/>
                  <c:y val="7.57324478566708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26997029065735989"/>
                  <c:y val="0.1699167859934238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9.0927762412363541E-2"/>
                  <c:y val="0.1958967278489524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9.7677987046273618E-2"/>
                  <c:y val="0.194764726433904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1588.1</c:v>
                </c:pt>
                <c:pt idx="1">
                  <c:v>102.3</c:v>
                </c:pt>
                <c:pt idx="2">
                  <c:v>981.5</c:v>
                </c:pt>
                <c:pt idx="3">
                  <c:v>1692.8</c:v>
                </c:pt>
                <c:pt idx="4">
                  <c:v>21.3</c:v>
                </c:pt>
                <c:pt idx="5">
                  <c:v>6465.3</c:v>
                </c:pt>
                <c:pt idx="6">
                  <c:v>764.3</c:v>
                </c:pt>
                <c:pt idx="7">
                  <c:v>202.5</c:v>
                </c:pt>
                <c:pt idx="8">
                  <c:v>1583.8</c:v>
                </c:pt>
                <c:pt idx="9">
                  <c:v>66</c:v>
                </c:pt>
                <c:pt idx="1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26"/>
          <c:y val="0.20975015217790396"/>
          <c:w val="0.50028659373616791"/>
          <c:h val="0.738267808265503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88"/>
                  <c:y val="8.531380987357360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dirty="0" smtClean="0"/>
                      <a:t>0% </a:t>
                    </a:r>
                    <a:endParaRPr lang="ru-RU" sz="800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095276853296493"/>
                  <c:y val="-0.214401378765184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BF8B-44AB-A965-2D6793F08521}"/>
                </c:ext>
              </c:extLst>
            </c:dLbl>
            <c:dLbl>
              <c:idx val="2"/>
              <c:layout>
                <c:manualLayout>
                  <c:x val="0.14887767195610857"/>
                  <c:y val="-0.19734244381009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896634673442082"/>
                  <c:y val="-0.224177244606989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1770838750616"/>
                      <c:h val="0.494340086213441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FB1-4F0F-8595-8BC72BA0AC30}"/>
                </c:ext>
              </c:extLst>
            </c:dLbl>
            <c:dLbl>
              <c:idx val="4"/>
              <c:layout>
                <c:manualLayout>
                  <c:x val="0.22309682982084117"/>
                  <c:y val="0.182700296685569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152115948469494"/>
                  <c:y val="-0.109946345542846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8B-44AB-A965-2D6793F085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4.9000000000000004</c:v>
                </c:pt>
                <c:pt idx="1">
                  <c:v>13.7</c:v>
                </c:pt>
                <c:pt idx="2">
                  <c:v>519.29999999999995</c:v>
                </c:pt>
                <c:pt idx="3">
                  <c:v>46.9</c:v>
                </c:pt>
                <c:pt idx="4">
                  <c:v>7</c:v>
                </c:pt>
                <c:pt idx="5">
                  <c:v>996.3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317324956725239"/>
                  <c:y val="-0.198497785960290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323966691872946"/>
                  <c:y val="-8.81846461504277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26548230005507156"/>
                  <c:y val="-0.140901672300961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9B-4D98-B661-9CEAF6B299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Гражданская оборона</c:v>
                </c:pt>
                <c:pt idx="2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31.9</c:v>
                </c:pt>
                <c:pt idx="1">
                  <c:v>5.6</c:v>
                </c:pt>
                <c:pt idx="2">
                  <c:v>64.8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61198153620441"/>
                  <c:y val="-0.2112928369991590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57"/>
                  <c:y val="3.7526858717825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4033617496573376"/>
                  <c:y val="-3.86003210045220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5769270055112179"/>
                  <c:y val="-0.2066082492016253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-2.4850649333040462E-2"/>
                  <c:y val="-0.1912314116398414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EA-4FE8-B8D5-34049EA46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4.5999999999999996</c:v>
                </c:pt>
                <c:pt idx="1">
                  <c:v>157.9</c:v>
                </c:pt>
                <c:pt idx="2">
                  <c:v>788.3</c:v>
                </c:pt>
                <c:pt idx="3">
                  <c:v>0</c:v>
                </c:pt>
                <c:pt idx="4">
                  <c:v>20</c:v>
                </c:pt>
                <c:pt idx="5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73900869988806"/>
          <c:y val="9.4004939622093275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9654386692076641E-3"/>
                  <c:y val="-0.17105588695273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D2B-4753-9836-922C8EF1A61C}"/>
                </c:ext>
              </c:extLst>
            </c:dLbl>
            <c:dLbl>
              <c:idx val="1"/>
              <c:layout>
                <c:manualLayout>
                  <c:x val="1.751448022869254E-2"/>
                  <c:y val="-0.210201644261748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D2B-4753-9836-922C8EF1A61C}"/>
                </c:ext>
              </c:extLst>
            </c:dLbl>
            <c:dLbl>
              <c:idx val="2"/>
              <c:layout>
                <c:manualLayout>
                  <c:x val="2.0276860263388915E-3"/>
                  <c:y val="-0.28112026014203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D2B-4753-9836-922C8EF1A61C}"/>
                </c:ext>
              </c:extLst>
            </c:dLbl>
            <c:dLbl>
              <c:idx val="3"/>
              <c:layout>
                <c:manualLayout>
                  <c:x val="1.0497231076888892E-2"/>
                  <c:y val="-0.31030526522694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2B-4753-9836-922C8EF1A61C}"/>
                </c:ext>
              </c:extLst>
            </c:dLbl>
            <c:dLbl>
              <c:idx val="4"/>
              <c:layout>
                <c:manualLayout>
                  <c:x val="1.6399887192021401E-2"/>
                  <c:y val="-0.367008152940271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2B-4753-9836-922C8EF1A61C}"/>
                </c:ext>
              </c:extLst>
            </c:dLbl>
            <c:dLbl>
              <c:idx val="5"/>
              <c:layout>
                <c:manualLayout>
                  <c:x val="9.2592592592591408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2B-4753-9836-922C8EF1A6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75674.600000000006</c:v>
                </c:pt>
                <c:pt idx="1">
                  <c:v>81878</c:v>
                </c:pt>
                <c:pt idx="2">
                  <c:v>88631.3</c:v>
                </c:pt>
                <c:pt idx="3">
                  <c:v>95413.1</c:v>
                </c:pt>
                <c:pt idx="4">
                  <c:v>102287.1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D2B-4753-9836-922C8EF1A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6568"/>
        <c:axId val="265540688"/>
        <c:axId val="0"/>
      </c:bar3DChart>
      <c:catAx>
        <c:axId val="265546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0688"/>
        <c:crosses val="autoZero"/>
        <c:auto val="1"/>
        <c:lblAlgn val="ctr"/>
        <c:lblOffset val="100"/>
        <c:noMultiLvlLbl val="0"/>
      </c:catAx>
      <c:valAx>
        <c:axId val="265540688"/>
        <c:scaling>
          <c:orientation val="minMax"/>
          <c:max val="108000"/>
          <c:min val="6000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6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38"/>
          <c:y val="0.39677929244655613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3704471837096872"/>
                  <c:y val="-0.2318257890634817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Жилищное хозяйство</a:t>
                    </a:r>
                    <a:r>
                      <a:rPr lang="ru-RU" b="0" dirty="0"/>
                      <a:t>
</a:t>
                    </a:r>
                    <a:r>
                      <a:rPr lang="ru-RU" b="0" dirty="0" smtClean="0"/>
                      <a:t>67,7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30261199179890647"/>
                  <c:y val="0.239424196964498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0оммунальное </a:t>
                    </a:r>
                    <a:r>
                      <a:rPr lang="ru-RU" dirty="0"/>
                      <a:t>хозяйство
180,3 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2109825141426045"/>
                  <c:y val="-0.4046290233913632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200" dirty="0"/>
                      <a:t>Благоустройство</a:t>
                    </a:r>
                    <a:r>
                      <a:rPr lang="ru-RU" dirty="0"/>
                      <a:t>
1 </a:t>
                    </a:r>
                    <a:r>
                      <a:rPr lang="ru-RU" dirty="0" smtClean="0"/>
                      <a:t>343,5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3"/>
                  <c:y val="-0.2236762908198916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101,3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5E-4E75-8229-2C48F12801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  <c:pt idx="3">
                  <c:v>Другие вопросы</c:v>
                </c:pt>
              </c:strCache>
            </c:strRef>
          </c:cat>
          <c:val>
            <c:numRef>
              <c:f>Лист1!$B$2:$B$5</c:f>
              <c:numCache>
                <c:formatCode>#,##0.0_ ;[Red]\-#,##0.0\ </c:formatCode>
                <c:ptCount val="4"/>
                <c:pt idx="0">
                  <c:v>67.7</c:v>
                </c:pt>
                <c:pt idx="1">
                  <c:v>180.3</c:v>
                </c:pt>
                <c:pt idx="2">
                  <c:v>1343.5</c:v>
                </c:pt>
                <c:pt idx="3">
                  <c:v>101.3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0954527102646417"/>
                  <c:y val="-0.447852341038015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7322192515127164"/>
                  <c:y val="-0.1715065616797900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Другие </a:t>
                    </a:r>
                    <a:r>
                      <a:rPr lang="ru-RU" dirty="0"/>
                      <a:t>вопросы в области охраны окружающей среды
1,2 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7417578154"/>
                      <c:h val="0.3403427313521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70-4429-ADAA-DFECF81F53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Охрана объектов растительного и животного мира  и среды их обитания
</c:v>
                </c:pt>
                <c:pt idx="1">
                  <c:v>Другие вопросы в области охраны окружающей среды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20.100000000000001</c:v>
                </c:pt>
                <c:pt idx="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49"/>
          <c:y val="0.25445476023876779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340707318184398"/>
                  <c:y val="0.264740068156427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1 647,7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25%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0754604169232049"/>
                  <c:y val="-3.08539891362028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10311660147"/>
                  <c:y val="0.109424071595137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17141754019017261"/>
                  <c:y val="-0.171060829475270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6062128767"/>
                      <c:h val="0.2879052015522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18321119851965831"/>
                  <c:y val="-0.1931563839124732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53-45EA-B49C-942A5750D1D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53-45EA-B49C-942A5750D1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1672.6</c:v>
                </c:pt>
                <c:pt idx="1">
                  <c:v>4180.2</c:v>
                </c:pt>
                <c:pt idx="2">
                  <c:v>444.1</c:v>
                </c:pt>
                <c:pt idx="3">
                  <c:v>66.3</c:v>
                </c:pt>
                <c:pt idx="4">
                  <c:v>102.1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23"/>
          <c:y val="0.22986797763211494"/>
          <c:w val="0.40704962379047188"/>
          <c:h val="0.7701320612019310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277537820745285"/>
                  <c:y val="-0.215418628273581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5584746349"/>
                      <c:h val="0.48859904803391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3981789677502299"/>
                  <c:y val="-0.1468264030451361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8022945041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58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33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3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1CF-4765-BD74-6A7D2068F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732.9</c:v>
                </c:pt>
                <c:pt idx="1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5"/>
          <c:y val="0.39677929244655613"/>
          <c:w val="0.47528097015545001"/>
          <c:h val="0.775129152316410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2561726657443668"/>
                  <c:y val="-0.1406094077919618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  <a:r>
                      <a:rPr lang="ru-RU" b="0" dirty="0"/>
                      <a:t>
</a:t>
                    </a:r>
                    <a:r>
                      <a:rPr lang="ru-RU" b="1" dirty="0" smtClean="0"/>
                      <a:t>17,0</a:t>
                    </a:r>
                    <a:r>
                      <a:rPr lang="ru-RU" b="0" dirty="0" smtClean="0"/>
                      <a:t> 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34596009800078"/>
                      <c:h val="0.292049458892031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5586077025300191"/>
                  <c:y val="-2.83947422403862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Социальное обеспечение населения
</a:t>
                    </a:r>
                    <a:r>
                      <a:rPr lang="ru-RU" dirty="0" smtClean="0"/>
                      <a:t>51,8 </a:t>
                    </a:r>
                    <a:r>
                      <a:rPr lang="ru-RU" dirty="0"/>
                      <a:t>
25%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79926212053682"/>
                  <c:y val="-0.234229540592696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49.2</c:v>
                </c:pt>
                <c:pt idx="2">
                  <c:v>133.69999999999999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3"/>
          <c:y val="0.16648005537769317"/>
          <c:w val="0.46861742542750134"/>
          <c:h val="0.808933266674073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8C9-49B6-AFEF-E02A41623625}"/>
              </c:ext>
            </c:extLst>
          </c:dPt>
          <c:dLbls>
            <c:dLbl>
              <c:idx val="0"/>
              <c:layout>
                <c:manualLayout>
                  <c:x val="2.7028080120572937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1 583,8</a:t>
                    </a:r>
                    <a:r>
                      <a:rPr lang="ru-RU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ru-RU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C9-49B6-AFEF-E02A41623625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C9-49B6-AFEF-E02A41623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87"/>
          <c:h val="0.7266275969336748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54872190551713"/>
                  <c:y val="-0.229759894036497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72741628130153"/>
                      <c:h val="0.361834415411915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7D2-4E09-9D4B-9976DBA28F04}"/>
                </c:ext>
              </c:extLst>
            </c:dLbl>
            <c:dLbl>
              <c:idx val="1"/>
              <c:layout>
                <c:manualLayout>
                  <c:x val="-0.24498794221641021"/>
                  <c:y val="-0.109859981650192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2-4E09-9D4B-9976DBA28F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18.2</c:v>
                </c:pt>
                <c:pt idx="1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11956.15</c:v>
                </c:pt>
                <c:pt idx="2">
                  <c:v>13378.7</c:v>
                </c:pt>
                <c:pt idx="3">
                  <c:v>12685.82</c:v>
                </c:pt>
                <c:pt idx="4">
                  <c:v>11040.35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C8-4449-8A08-E2FFEC097EB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C8-4449-8A08-E2FFEC097EB3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C8-4449-8A08-E2FFEC097E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(факт)</c:v>
                </c:pt>
                <c:pt idx="1">
                  <c:v>2022 год (ожидаемое)</c:v>
                </c:pt>
                <c:pt idx="2">
                  <c:v>2023 год (план)</c:v>
                </c:pt>
                <c:pt idx="3">
                  <c:v>2024 год (план)</c:v>
                </c:pt>
                <c:pt idx="4">
                  <c:v>2025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63.85</c:v>
                </c:pt>
                <c:pt idx="2">
                  <c:v>179.21</c:v>
                </c:pt>
                <c:pt idx="3">
                  <c:v>443.44</c:v>
                </c:pt>
                <c:pt idx="4">
                  <c:v>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C8-4449-8A08-E2FFEC097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5516144"/>
        <c:axId val="495512224"/>
        <c:axId val="0"/>
      </c:bar3DChart>
      <c:catAx>
        <c:axId val="49551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5512224"/>
        <c:crosses val="autoZero"/>
        <c:auto val="1"/>
        <c:lblAlgn val="ctr"/>
        <c:lblOffset val="100"/>
        <c:noMultiLvlLbl val="0"/>
      </c:catAx>
      <c:valAx>
        <c:axId val="4955122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5516144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278102664063E-3"/>
                  <c:y val="-0.35917225995269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71-434C-877E-C26CE1945378}"/>
                </c:ext>
              </c:extLst>
            </c:dLbl>
            <c:dLbl>
              <c:idx val="1"/>
              <c:layout>
                <c:manualLayout>
                  <c:x val="1.2690607192512591E-2"/>
                  <c:y val="-0.410285583022651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98383566874445E-2"/>
                      <c:h val="6.1006427336853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71-434C-877E-C26CE1945378}"/>
                </c:ext>
              </c:extLst>
            </c:dLbl>
            <c:dLbl>
              <c:idx val="2"/>
              <c:layout>
                <c:manualLayout>
                  <c:x val="3.9597811677882606E-3"/>
                  <c:y val="-0.34165397833756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71-434C-877E-C26CE1945378}"/>
                </c:ext>
              </c:extLst>
            </c:dLbl>
            <c:dLbl>
              <c:idx val="3"/>
              <c:layout>
                <c:manualLayout>
                  <c:x val="1.0727907255180923E-2"/>
                  <c:y val="-0.388930146195049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71-434C-877E-C26CE1945378}"/>
                </c:ext>
              </c:extLst>
            </c:dLbl>
            <c:dLbl>
              <c:idx val="4"/>
              <c:layout>
                <c:manualLayout>
                  <c:x val="1.2508184096049738E-2"/>
                  <c:y val="-0.43459401596543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71-434C-877E-C26CE1945378}"/>
                </c:ext>
              </c:extLst>
            </c:dLbl>
            <c:dLbl>
              <c:idx val="5"/>
              <c:layout>
                <c:manualLayout>
                  <c:x val="1.2508122157245083E-2"/>
                  <c:y val="-0.29182746121156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71-434C-877E-C26CE19453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год 
прогноз</c:v>
                </c:pt>
                <c:pt idx="3">
                  <c:v>2024  год 
прогноз</c:v>
                </c:pt>
                <c:pt idx="4">
                  <c:v>2025 год 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350</c:v>
                </c:pt>
                <c:pt idx="1">
                  <c:v>470</c:v>
                </c:pt>
                <c:pt idx="2">
                  <c:v>377.8</c:v>
                </c:pt>
                <c:pt idx="3">
                  <c:v>422.9</c:v>
                </c:pt>
                <c:pt idx="4">
                  <c:v>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71-434C-877E-C26CE1945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5784"/>
        <c:axId val="265546176"/>
        <c:axId val="0"/>
      </c:bar3DChart>
      <c:catAx>
        <c:axId val="265545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6176"/>
        <c:crosses val="autoZero"/>
        <c:auto val="1"/>
        <c:lblAlgn val="ctr"/>
        <c:lblOffset val="100"/>
        <c:noMultiLvlLbl val="0"/>
      </c:catAx>
      <c:valAx>
        <c:axId val="265546176"/>
        <c:scaling>
          <c:orientation val="minMax"/>
          <c:max val="6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5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38135701606661E-2"/>
                  <c:y val="-0.2850636254091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EE-437C-97B1-A91C9DB42C90}"/>
                </c:ext>
              </c:extLst>
            </c:dLbl>
            <c:dLbl>
              <c:idx val="1"/>
              <c:layout>
                <c:manualLayout>
                  <c:x val="5.7633815506453719E-3"/>
                  <c:y val="-0.30207263295531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EE-437C-97B1-A91C9DB42C90}"/>
                </c:ext>
              </c:extLst>
            </c:dLbl>
            <c:dLbl>
              <c:idx val="2"/>
              <c:layout>
                <c:manualLayout>
                  <c:x val="7.2513116599890572E-3"/>
                  <c:y val="-0.31554677685385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EE-437C-97B1-A91C9DB42C90}"/>
                </c:ext>
              </c:extLst>
            </c:dLbl>
            <c:dLbl>
              <c:idx val="3"/>
              <c:layout>
                <c:manualLayout>
                  <c:x val="1.5568642580539012E-2"/>
                  <c:y val="-0.342495064650936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EE-437C-97B1-A91C9DB42C90}"/>
                </c:ext>
              </c:extLst>
            </c:dLbl>
            <c:dLbl>
              <c:idx val="4"/>
              <c:layout>
                <c:manualLayout>
                  <c:x val="9.259289875105008E-3"/>
                  <c:y val="-0.364480015041063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EE-437C-97B1-A91C9DB42C90}"/>
                </c:ext>
              </c:extLst>
            </c:dLbl>
            <c:dLbl>
              <c:idx val="5"/>
              <c:layout>
                <c:manualLayout>
                  <c:x val="9.2592592592592587E-3"/>
                  <c:y val="-0.448965324940863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4EE-437C-97B1-A91C9DB42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 факт</c:v>
                </c:pt>
                <c:pt idx="1">
                  <c:v>2022 год 
план</c:v>
                </c:pt>
                <c:pt idx="2">
                  <c:v>2023  год 
прогноз</c:v>
                </c:pt>
                <c:pt idx="3">
                  <c:v>2024 год 
прогноз</c:v>
                </c:pt>
                <c:pt idx="4">
                  <c:v>2025 год 
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45.87</c:v>
                </c:pt>
                <c:pt idx="1">
                  <c:v>47.83</c:v>
                </c:pt>
                <c:pt idx="2">
                  <c:v>49.2</c:v>
                </c:pt>
                <c:pt idx="3">
                  <c:v>50.68</c:v>
                </c:pt>
                <c:pt idx="4">
                  <c:v>52.31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EE-437C-97B1-A91C9DB42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65548136"/>
        <c:axId val="265541080"/>
        <c:axId val="0"/>
      </c:bar3DChart>
      <c:catAx>
        <c:axId val="265548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1080"/>
        <c:crosses val="autoZero"/>
        <c:auto val="1"/>
        <c:lblAlgn val="ctr"/>
        <c:lblOffset val="100"/>
        <c:noMultiLvlLbl val="0"/>
      </c:catAx>
      <c:valAx>
        <c:axId val="265541080"/>
        <c:scaling>
          <c:orientation val="minMax"/>
          <c:max val="6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65548136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61-42B7-AF25-11D941BB978B}"/>
                </c:ext>
              </c:extLst>
            </c:dLbl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61-42B7-AF25-11D941BB978B}"/>
                </c:ext>
              </c:extLst>
            </c:dLbl>
            <c:dLbl>
              <c:idx val="2"/>
              <c:layout>
                <c:manualLayout>
                  <c:x val="-2.6071982340126459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61-42B7-AF25-11D941BB978B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61-42B7-AF25-11D941BB978B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61-42B7-AF25-11D941BB978B}"/>
                </c:ext>
              </c:extLst>
            </c:dLbl>
            <c:dLbl>
              <c:idx val="5"/>
              <c:layout>
                <c:manualLayout>
                  <c:x val="-1.8160119944021055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61-42B7-AF25-11D941BB978B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61-42B7-AF25-11D941BB9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\ ##0.0">
                  <c:v>9044.1</c:v>
                </c:pt>
                <c:pt idx="1">
                  <c:v>8598.6</c:v>
                </c:pt>
                <c:pt idx="2" formatCode="#\ ##0.0">
                  <c:v>9052.5</c:v>
                </c:pt>
                <c:pt idx="3" formatCode="#\ ##0.0">
                  <c:v>11193.8</c:v>
                </c:pt>
                <c:pt idx="4" formatCode="#\ ##0.0">
                  <c:v>13007.9</c:v>
                </c:pt>
                <c:pt idx="5" formatCode="#\ ##0.0">
                  <c:v>12779.3</c:v>
                </c:pt>
                <c:pt idx="6" formatCode="#\ ##0.0">
                  <c:v>11937.4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A61-42B7-AF25-11D941BB97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A61-42B7-AF25-11D941BB978B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61-42B7-AF25-11D941BB978B}"/>
                </c:ext>
              </c:extLst>
            </c:dLbl>
            <c:dLbl>
              <c:idx val="2"/>
              <c:layout>
                <c:manualLayout>
                  <c:x val="1.2269168160059509E-2"/>
                  <c:y val="-1.06361831348906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A61-42B7-AF25-11D941BB978B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A61-42B7-AF25-11D941BB978B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A61-42B7-AF25-11D941BB978B}"/>
                </c:ext>
              </c:extLst>
            </c:dLbl>
            <c:dLbl>
              <c:idx val="5"/>
              <c:layout>
                <c:manualLayout>
                  <c:x val="2.6071982340126348E-2"/>
                  <c:y val="-1.6244540080341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A61-42B7-AF25-11D941BB978B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A61-42B7-AF25-11D941BB9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 formatCode="#\ ##0.0">
                  <c:v>9365</c:v>
                </c:pt>
                <c:pt idx="1">
                  <c:v>8139.5</c:v>
                </c:pt>
                <c:pt idx="2" formatCode="#\ ##0.0">
                  <c:v>9108.5</c:v>
                </c:pt>
                <c:pt idx="3" formatCode="#\ ##0.0">
                  <c:v>12020</c:v>
                </c:pt>
                <c:pt idx="4" formatCode="#\ ##0.0">
                  <c:v>13557.9</c:v>
                </c:pt>
                <c:pt idx="5" formatCode="#\ ##0.0">
                  <c:v>13129.3</c:v>
                </c:pt>
                <c:pt idx="6" formatCode="#\ ##0.0">
                  <c:v>11737.4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A61-42B7-AF25-11D941BB978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99079503795309E-2"/>
                  <c:y val="2.0886385430858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A61-42B7-AF25-11D941BB978B}"/>
                </c:ext>
              </c:extLst>
            </c:dLbl>
            <c:dLbl>
              <c:idx val="1"/>
              <c:layout>
                <c:manualLayout>
                  <c:x val="2.9480336063828168E-2"/>
                  <c:y val="2.3206668557294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A61-42B7-AF25-11D941BB978B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A61-42B7-AF25-11D941BB978B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A61-42B7-AF25-11D941BB978B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A61-42B7-AF25-11D941BB978B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A61-42B7-AF25-11D941BB978B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A61-42B7-AF25-11D941BB9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2019 год исполнение</c:v>
                </c:pt>
                <c:pt idx="1">
                  <c:v>2020 год исполнение</c:v>
                </c:pt>
                <c:pt idx="2">
                  <c:v>2021 год исполнение</c:v>
                </c:pt>
                <c:pt idx="3">
                  <c:v>2022 год 
ожидаемое исполнение</c:v>
                </c:pt>
                <c:pt idx="4">
                  <c:v>2023 год 
прогноз</c:v>
                </c:pt>
                <c:pt idx="5">
                  <c:v>2024 год 
прогноз</c:v>
                </c:pt>
                <c:pt idx="6">
                  <c:v>2025 год прогноз</c:v>
                </c:pt>
              </c:strCache>
            </c:strRef>
          </c:cat>
          <c:val>
            <c:numRef>
              <c:f>Лист1!$D$2:$D$8</c:f>
              <c:numCache>
                <c:formatCode>#\ ##0.0</c:formatCode>
                <c:ptCount val="7"/>
                <c:pt idx="0">
                  <c:v>-320.89999999999964</c:v>
                </c:pt>
                <c:pt idx="1">
                  <c:v>459.10000000000036</c:v>
                </c:pt>
                <c:pt idx="2">
                  <c:v>-56</c:v>
                </c:pt>
                <c:pt idx="3">
                  <c:v>-826.20000000000073</c:v>
                </c:pt>
                <c:pt idx="4">
                  <c:v>-550</c:v>
                </c:pt>
                <c:pt idx="5">
                  <c:v>-350</c:v>
                </c:pt>
                <c:pt idx="6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A61-42B7-AF25-11D941BB9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4280"/>
        <c:axId val="491895848"/>
        <c:axId val="0"/>
      </c:bar3DChart>
      <c:catAx>
        <c:axId val="491894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5848"/>
        <c:crossesAt val="0"/>
        <c:auto val="1"/>
        <c:lblAlgn val="ctr"/>
        <c:lblOffset val="100"/>
        <c:noMultiLvlLbl val="0"/>
      </c:catAx>
      <c:valAx>
        <c:axId val="491895848"/>
        <c:scaling>
          <c:orientation val="minMax"/>
          <c:max val="14000"/>
          <c:min val="-65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428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71-4D66-9ACA-83B7A270B27D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71-4D66-9ACA-83B7A270B27D}"/>
                </c:ext>
              </c:extLst>
            </c:dLbl>
            <c:dLbl>
              <c:idx val="2"/>
              <c:layout>
                <c:manualLayout>
                  <c:x val="-3.2109102853709423E-2"/>
                  <c:y val="-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71-4D66-9ACA-83B7A270B27D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71-4D66-9ACA-83B7A270B27D}"/>
                </c:ext>
              </c:extLst>
            </c:dLbl>
            <c:dLbl>
              <c:idx val="4"/>
              <c:layout>
                <c:manualLayout>
                  <c:x val="-4.1018625739667476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71-4D66-9ACA-83B7A270B27D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71-4D66-9ACA-83B7A270B27D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71-4D66-9ACA-83B7A270B27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 formatCode="General">
                  <c:v>8598.6</c:v>
                </c:pt>
                <c:pt idx="1">
                  <c:v>9052.5</c:v>
                </c:pt>
                <c:pt idx="2">
                  <c:v>11193.8</c:v>
                </c:pt>
                <c:pt idx="3">
                  <c:v>13007.9</c:v>
                </c:pt>
                <c:pt idx="4">
                  <c:v>12779.3</c:v>
                </c:pt>
                <c:pt idx="5">
                  <c:v>11937.4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671-4D66-9ACA-83B7A270B2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71-4D66-9ACA-83B7A270B27D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71-4D66-9ACA-83B7A270B27D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71-4D66-9ACA-83B7A270B27D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71-4D66-9ACA-83B7A270B27D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671-4D66-9ACA-83B7A270B27D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71-4D66-9ACA-83B7A270B27D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671-4D66-9ACA-83B7A270B27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 formatCode="General">
                  <c:v>8139.5</c:v>
                </c:pt>
                <c:pt idx="1">
                  <c:v>9108.5</c:v>
                </c:pt>
                <c:pt idx="2">
                  <c:v>12020</c:v>
                </c:pt>
                <c:pt idx="3">
                  <c:v>13557.9</c:v>
                </c:pt>
                <c:pt idx="4">
                  <c:v>13129.3</c:v>
                </c:pt>
                <c:pt idx="5">
                  <c:v>11737.4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671-4D66-9ACA-83B7A270B27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671-4D66-9ACA-83B7A270B27D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671-4D66-9ACA-83B7A270B27D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671-4D66-9ACA-83B7A270B27D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671-4D66-9ACA-83B7A270B27D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671-4D66-9ACA-83B7A270B27D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671-4D66-9ACA-83B7A270B27D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671-4D66-9ACA-83B7A270B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Лист1!$D$2:$D$7</c:f>
              <c:numCache>
                <c:formatCode>#\ ##0.0</c:formatCode>
                <c:ptCount val="6"/>
                <c:pt idx="0">
                  <c:v>459.10000000000036</c:v>
                </c:pt>
                <c:pt idx="1">
                  <c:v>-56</c:v>
                </c:pt>
                <c:pt idx="2">
                  <c:v>-826.20000000000073</c:v>
                </c:pt>
                <c:pt idx="3">
                  <c:v>-550</c:v>
                </c:pt>
                <c:pt idx="4">
                  <c:v>-350</c:v>
                </c:pt>
                <c:pt idx="5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671-4D66-9ACA-83B7A270B27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024154049108554E-2"/>
                  <c:y val="6.961945748717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671-4D66-9ACA-83B7A270B27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2020 год исполнение</c:v>
                </c:pt>
                <c:pt idx="1">
                  <c:v>2021 год исполнение</c:v>
                </c:pt>
                <c:pt idx="2">
                  <c:v>2022 год 
ожидаемое исполнение</c:v>
                </c:pt>
                <c:pt idx="3">
                  <c:v>2023 год 
прогноз</c:v>
                </c:pt>
                <c:pt idx="4">
                  <c:v>2024 год 
прогноз</c:v>
                </c:pt>
                <c:pt idx="5">
                  <c:v>2025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680.3</c:v>
                </c:pt>
                <c:pt idx="1">
                  <c:v>649.9</c:v>
                </c:pt>
                <c:pt idx="2">
                  <c:v>1149.9000000000001</c:v>
                </c:pt>
                <c:pt idx="3">
                  <c:v>1579.9</c:v>
                </c:pt>
                <c:pt idx="4">
                  <c:v>1784</c:v>
                </c:pt>
                <c:pt idx="5">
                  <c:v>1584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5671-4D66-9ACA-83B7A270B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3888"/>
        <c:axId val="491894672"/>
        <c:axId val="0"/>
      </c:bar3DChart>
      <c:catAx>
        <c:axId val="49189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4672"/>
        <c:crossesAt val="0"/>
        <c:auto val="1"/>
        <c:lblAlgn val="ctr"/>
        <c:lblOffset val="100"/>
        <c:noMultiLvlLbl val="0"/>
      </c:catAx>
      <c:valAx>
        <c:axId val="491894672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3888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01.01.2024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3302481287061338"/>
                  <c:y val="2.525452047542599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r>
                      <a:rPr lang="ru-RU" b="0" dirty="0"/>
                      <a:t>Муниципальные гарантии
 145,9
9%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2839506172839505"/>
                  <c:y val="-5.1911505222536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0"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2530864197530864"/>
                  <c:y val="-0.17397406341458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82-44A5-9CBF-21349AB160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145.9</c:v>
                </c:pt>
                <c:pt idx="1">
                  <c:v>1324.1</c:v>
                </c:pt>
                <c:pt idx="2">
                  <c:v>109.9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31E-2"/>
          <c:y val="2.855546244064237E-2"/>
          <c:w val="0.85288092989667796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5299.6</c:v>
                </c:pt>
                <c:pt idx="1">
                  <c:v>5857.1</c:v>
                </c:pt>
                <c:pt idx="2">
                  <c:v>6350.2</c:v>
                </c:pt>
                <c:pt idx="3">
                  <c:v>6662.1</c:v>
                </c:pt>
                <c:pt idx="4">
                  <c:v>6915.6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3752.8</c:v>
                </c:pt>
                <c:pt idx="1">
                  <c:v>5336.7</c:v>
                </c:pt>
                <c:pt idx="2">
                  <c:v>6657.7</c:v>
                </c:pt>
                <c:pt idx="3">
                  <c:v>6117.2</c:v>
                </c:pt>
                <c:pt idx="4">
                  <c:v>5021.8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893496"/>
        <c:axId val="491899376"/>
        <c:axId val="0"/>
      </c:bar3DChart>
      <c:catAx>
        <c:axId val="491893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9376"/>
        <c:crosses val="autoZero"/>
        <c:auto val="1"/>
        <c:lblAlgn val="ctr"/>
        <c:lblOffset val="100"/>
        <c:noMultiLvlLbl val="0"/>
      </c:catAx>
      <c:valAx>
        <c:axId val="491899376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918934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2"/>
          <c:y val="1.4863379405825109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58908946014544"/>
                  <c:y val="-8.6406098777681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2041625004629"/>
                      <c:h val="0.544852784411753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7"/>
                  <c:y val="-4.3877518128005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#\ ##0.0</c:formatCode>
                <c:ptCount val="2"/>
                <c:pt idx="0">
                  <c:v>6350.2</c:v>
                </c:pt>
                <c:pt idx="1">
                  <c:v>6657.7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1 579,9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0.6925</cdr:x>
      <cdr:y>0.3182</cdr:y>
    </cdr:from>
    <cdr:to>
      <cdr:x>0.78</cdr:x>
      <cdr:y>0.42957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698976" y="1440160"/>
          <a:ext cx="720090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0.3182</cdr:y>
    </cdr:from>
    <cdr:to>
      <cdr:x>0.94624</cdr:x>
      <cdr:y>0.3182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419056" y="1440160"/>
          <a:ext cx="136808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0.02751</cdr:x>
      <cdr:y>0.57276</cdr:y>
    </cdr:from>
    <cdr:to>
      <cdr:x>0.24625</cdr:x>
      <cdr:y>0.57276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26368" y="2592288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0.52503</cdr:y>
    </cdr:from>
    <cdr:to>
      <cdr:x>0.29875</cdr:x>
      <cdr:y>0.5748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26568" y="2376264"/>
          <a:ext cx="432048" cy="2252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0.58867</cdr:y>
    </cdr:from>
    <cdr:to>
      <cdr:x>0.80625</cdr:x>
      <cdr:y>0.66822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770984" y="2664296"/>
          <a:ext cx="86409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0.80625</cdr:x>
      <cdr:y>0.66822</cdr:y>
    </cdr:from>
    <cdr:to>
      <cdr:x>0.95499</cdr:x>
      <cdr:y>0.66822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35080" y="3024336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981,5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0.6509</cdr:x>
      <cdr:y>0.12766</cdr:y>
    </cdr:from>
    <cdr:to>
      <cdr:x>0.84617</cdr:x>
      <cdr:y>0.12766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320479" y="43204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0.0217</cdr:x>
      <cdr:y>0.17023</cdr:y>
    </cdr:from>
    <cdr:to>
      <cdr:x>0.27603</cdr:x>
      <cdr:y>0.1768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5" y="576123"/>
          <a:ext cx="1688175" cy="222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0.49902</cdr:x>
      <cdr:y>0.12766</cdr:y>
    </cdr:from>
    <cdr:to>
      <cdr:x>0.6509</cdr:x>
      <cdr:y>0.23404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12367" y="432048"/>
          <a:ext cx="100811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0.28206</cdr:x>
      <cdr:y>0.17599</cdr:y>
    </cdr:from>
    <cdr:to>
      <cdr:x>0.46648</cdr:x>
      <cdr:y>0.2766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72207" y="595617"/>
          <a:ext cx="1224163" cy="3405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0.61835</cdr:x>
      <cdr:y>0.31915</cdr:y>
    </cdr:from>
    <cdr:to>
      <cdr:x>0.74873</cdr:x>
      <cdr:y>0.38298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104455" y="1080120"/>
          <a:ext cx="865419" cy="2160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0.39054</cdr:x>
      <cdr:y>0.21854</cdr:y>
    </cdr:from>
    <cdr:to>
      <cdr:x>0.53157</cdr:x>
      <cdr:y>0.21854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2592287" y="739633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0.50464</cdr:x>
      <cdr:y>0.17073</cdr:y>
    </cdr:from>
    <cdr:to>
      <cdr:x>0.72816</cdr:x>
      <cdr:y>0.31707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431403" y="504056"/>
          <a:ext cx="196276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0.72816</cdr:x>
      <cdr:y>0.17073</cdr:y>
    </cdr:from>
    <cdr:to>
      <cdr:x>0.90567</cdr:x>
      <cdr:y>0.17073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6394169" y="504056"/>
          <a:ext cx="15587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0.29545</cdr:x>
      <cdr:y>0.4785</cdr:y>
    </cdr:from>
    <cdr:to>
      <cdr:x>0.58073</cdr:x>
      <cdr:y>0.69221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594426" y="1412689"/>
          <a:ext cx="250512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1 692,8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0.0492</cdr:x>
      <cdr:y>0.43902</cdr:y>
    </cdr:from>
    <cdr:to>
      <cdr:x>0.22026</cdr:x>
      <cdr:y>0.43902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432048" y="1296144"/>
          <a:ext cx="150212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0.2214</cdr:x>
      <cdr:y>0.43902</cdr:y>
    </cdr:from>
    <cdr:to>
      <cdr:x>0.30188</cdr:x>
      <cdr:y>0.60976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944216" y="1296144"/>
          <a:ext cx="706637" cy="5040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0.54564</cdr:x>
      <cdr:y>0.41463</cdr:y>
    </cdr:from>
    <cdr:to>
      <cdr:x>0.72248</cdr:x>
      <cdr:y>0.75573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791443" y="1224136"/>
          <a:ext cx="1552848" cy="1007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0.72248</cdr:x>
      <cdr:y>0.75573</cdr:y>
    </cdr:from>
    <cdr:to>
      <cdr:x>0.89353</cdr:x>
      <cdr:y>0.75573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953830" y="214022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0.20325</cdr:x>
      <cdr:y>0.14634</cdr:y>
    </cdr:from>
    <cdr:to>
      <cdr:x>0.35595</cdr:x>
      <cdr:y>0.14634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1784809" y="432048"/>
          <a:ext cx="13408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0.35906</cdr:x>
      <cdr:y>0.14634</cdr:y>
    </cdr:from>
    <cdr:to>
      <cdr:x>0.44797</cdr:x>
      <cdr:y>0.22016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H="1" flipV="1">
          <a:off x="3152961" y="432050"/>
          <a:ext cx="780791" cy="21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0.13258</cdr:x>
      <cdr:y>0.26825</cdr:y>
    </cdr:from>
    <cdr:to>
      <cdr:x>0.48297</cdr:x>
      <cdr:y>0.26825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08112" y="792088"/>
          <a:ext cx="26643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0.73865</cdr:x>
      <cdr:y>0.48774</cdr:y>
    </cdr:from>
    <cdr:to>
      <cdr:x>0.94295</cdr:x>
      <cdr:y>0.48774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616624" y="1440160"/>
          <a:ext cx="15534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0.65342</cdr:x>
      <cdr:y>0.48774</cdr:y>
    </cdr:from>
    <cdr:to>
      <cdr:x>0.73865</cdr:x>
      <cdr:y>0.75599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968552" y="1440160"/>
          <a:ext cx="648072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0.31031</cdr:x>
      <cdr:y>0.77473</cdr:y>
    </cdr:from>
    <cdr:to>
      <cdr:x>0.38789</cdr:x>
      <cdr:y>0.8747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592288" y="2232248"/>
          <a:ext cx="648072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0.13792</cdr:x>
      <cdr:y>0.8747</cdr:y>
    </cdr:from>
    <cdr:to>
      <cdr:x>0.31359</cdr:x>
      <cdr:y>0.8747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2128" y="2520280"/>
          <a:ext cx="14675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6 465,3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0.54305</cdr:x>
      <cdr:y>0.19993</cdr:y>
    </cdr:from>
    <cdr:to>
      <cdr:x>0.83134</cdr:x>
      <cdr:y>0.19993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536504" y="576064"/>
          <a:ext cx="240830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0.20688</cdr:x>
      <cdr:y>0.22492</cdr:y>
    </cdr:from>
    <cdr:to>
      <cdr:x>0.38789</cdr:x>
      <cdr:y>0.22492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728192" y="648072"/>
          <a:ext cx="1512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0.02586</cdr:x>
      <cdr:y>0.52482</cdr:y>
    </cdr:from>
    <cdr:to>
      <cdr:x>0.22855</cdr:x>
      <cdr:y>0.5299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16024" y="1512168"/>
          <a:ext cx="1693221" cy="1463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0.22412</cdr:x>
      <cdr:y>0.27491</cdr:y>
    </cdr:from>
    <cdr:to>
      <cdr:x>0.43099</cdr:x>
      <cdr:y>0.52482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72208" y="792103"/>
          <a:ext cx="1728173" cy="720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0.49586</cdr:x>
      <cdr:y>0.19993</cdr:y>
    </cdr:from>
    <cdr:to>
      <cdr:x>0.55167</cdr:x>
      <cdr:y>0.22369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142290" y="576064"/>
          <a:ext cx="466222" cy="684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0.38789</cdr:x>
      <cdr:y>0.22492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3240360" y="648056"/>
          <a:ext cx="720092" cy="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0.61201</cdr:x>
      <cdr:y>0.44984</cdr:y>
    </cdr:from>
    <cdr:to>
      <cdr:x>0.75855</cdr:x>
      <cdr:y>0.67477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112568" y="1296144"/>
          <a:ext cx="1224136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0.75855</cdr:x>
      <cdr:y>0.67477</cdr:y>
    </cdr:from>
    <cdr:to>
      <cdr:x>0.91916</cdr:x>
      <cdr:y>0.67477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336704" y="1944216"/>
          <a:ext cx="134169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0.3111</cdr:x>
      <cdr:y>0.2281</cdr:y>
    </cdr:from>
    <cdr:to>
      <cdr:x>0.48113</cdr:x>
      <cdr:y>0.27489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374593" y="702207"/>
          <a:ext cx="1297816" cy="144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0.15072</cdr:x>
      <cdr:y>0.27488</cdr:y>
    </cdr:from>
    <cdr:to>
      <cdr:x>0.32639</cdr:x>
      <cdr:y>0.27488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150457" y="846223"/>
          <a:ext cx="134086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764,3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0.7545</cdr:x>
      <cdr:y>0.7427</cdr:y>
    </cdr:from>
    <cdr:to>
      <cdr:x>0.84906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758984" y="2286380"/>
          <a:ext cx="72176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0.66016</cdr:x>
      <cdr:y>0.55557</cdr:y>
    </cdr:from>
    <cdr:to>
      <cdr:x>0.7545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5038889" y="1710319"/>
          <a:ext cx="720081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0.52256</cdr:x>
      <cdr:y>0.318</cdr:y>
    </cdr:from>
    <cdr:to>
      <cdr:x>0.93696</cdr:x>
      <cdr:y>0.318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4176836" y="1007641"/>
          <a:ext cx="33123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202,5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0.04509</cdr:x>
      <cdr:y>0.43163</cdr:y>
    </cdr:from>
    <cdr:to>
      <cdr:x>0.21615</cdr:x>
      <cdr:y>0.43163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360412" y="1367681"/>
          <a:ext cx="13672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0.21626</cdr:x>
      <cdr:y>0.43163</cdr:y>
    </cdr:from>
    <cdr:to>
      <cdr:x>0.29734</cdr:x>
      <cdr:y>0.54525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728564" y="1367681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0.72976</cdr:x>
      <cdr:y>0.72706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693124" y="1859272"/>
          <a:ext cx="1139896" cy="444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0.72825</cdr:x>
      <cdr:y>0.72706</cdr:y>
    </cdr:from>
    <cdr:to>
      <cdr:x>0.89931</cdr:x>
      <cdr:y>0.72706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820987" y="2303785"/>
          <a:ext cx="136721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0.41394</cdr:x>
      <cdr:y>0.45337</cdr:y>
    </cdr:from>
    <cdr:to>
      <cdr:x>0.61475</cdr:x>
      <cdr:y>0.78472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77195" y="1371152"/>
          <a:ext cx="1056208" cy="1002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66,0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0.76147</cdr:x>
      <cdr:y>0.24444</cdr:y>
    </cdr:from>
    <cdr:to>
      <cdr:x>0.88072</cdr:x>
      <cdr:y>0.24444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5976664" y="792088"/>
          <a:ext cx="935957" cy="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0.6422</cdr:x>
      <cdr:y>0.24444</cdr:y>
    </cdr:from>
    <cdr:to>
      <cdr:x>0.76147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5040560" y="792088"/>
          <a:ext cx="936104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0.09174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720080" y="2376264"/>
          <a:ext cx="15337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0.61463</cdr:x>
      <cdr:y>0.77525</cdr:y>
    </cdr:from>
    <cdr:to>
      <cdr:x>0.71963</cdr:x>
      <cdr:y>0.87926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661000" y="4222542"/>
          <a:ext cx="1137934" cy="5665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9 052,5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0.80067</cdr:x>
      <cdr:y>0.15616</cdr:y>
    </cdr:from>
    <cdr:to>
      <cdr:x>0.88366</cdr:x>
      <cdr:y>0.32774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677224" y="850576"/>
          <a:ext cx="899401" cy="9345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11 937,4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13 007,9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6 350,2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5 466,0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0.73188</cdr:x>
      <cdr:y>0.15789</cdr:y>
    </cdr:from>
    <cdr:to>
      <cdr:x>0.87466</cdr:x>
      <cdr:y>0.16074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272808" y="864096"/>
          <a:ext cx="1418819" cy="155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0.15789</cdr:y>
    </cdr:from>
    <cdr:to>
      <cdr:x>0.73188</cdr:x>
      <cdr:y>0.28767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832648" y="829962"/>
          <a:ext cx="333394" cy="6822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0.34058</cdr:x>
      <cdr:y>0.11842</cdr:y>
    </cdr:from>
    <cdr:to>
      <cdr:x>0.44203</cdr:x>
      <cdr:y>0.11842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384376" y="64807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0.44203</cdr:x>
      <cdr:y>0.11842</cdr:y>
    </cdr:from>
    <cdr:to>
      <cdr:x>0.46377</cdr:x>
      <cdr:y>0.17105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392488" y="648072"/>
          <a:ext cx="216024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0.03623</cdr:x>
      <cdr:y>0.42105</cdr:y>
    </cdr:from>
    <cdr:to>
      <cdr:x>0.13094</cdr:x>
      <cdr:y>0.42105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40" y="2304256"/>
          <a:ext cx="941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0.42105</cdr:y>
    </cdr:from>
    <cdr:to>
      <cdr:x>0.31624</cdr:x>
      <cdr:y>0.47945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1098864" y="2213285"/>
          <a:ext cx="1565432" cy="30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0.78986</cdr:x>
      <cdr:y>0.61842</cdr:y>
    </cdr:from>
    <cdr:to>
      <cdr:x>0.96206</cdr:x>
      <cdr:y>0.61842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7848872" y="3384376"/>
          <a:ext cx="171117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0.61644</cdr:y>
    </cdr:from>
    <cdr:to>
      <cdr:x>0.79487</cdr:x>
      <cdr:y>0.7107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5616624" y="3240360"/>
          <a:ext cx="1080120" cy="4955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0.78947</cdr:y>
    </cdr:from>
    <cdr:to>
      <cdr:x>0.31159</cdr:x>
      <cdr:y>0.78947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296144" y="4320480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0.31159</cdr:x>
      <cdr:y>0.72368</cdr:y>
    </cdr:from>
    <cdr:to>
      <cdr:x>0.3913</cdr:x>
      <cdr:y>0.78947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3096344" y="3960440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0.83333</cdr:x>
      <cdr:y>0.30263</cdr:y>
    </cdr:from>
    <cdr:to>
      <cdr:x>0.98551</cdr:x>
      <cdr:y>0.30263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8280920" y="165618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0.30263</cdr:y>
    </cdr:from>
    <cdr:to>
      <cdr:x>0.83205</cdr:x>
      <cdr:y>0.46575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6120680" y="1590800"/>
          <a:ext cx="889288" cy="8574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0.11594</cdr:x>
      <cdr:y>0.18421</cdr:y>
    </cdr:from>
    <cdr:to>
      <cdr:x>0.21014</cdr:x>
      <cdr:y>0.18421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1152128" y="100811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0.21368</cdr:x>
      <cdr:y>0.19178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800200" y="1008112"/>
          <a:ext cx="944006" cy="10374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0.70085</cdr:x>
      <cdr:y>0.89041</cdr:y>
    </cdr:from>
    <cdr:to>
      <cdr:x>0.86853</cdr:x>
      <cdr:y>0.89041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904656" y="4680520"/>
          <a:ext cx="141269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0.64103</cdr:x>
      <cdr:y>0.75342</cdr:y>
    </cdr:from>
    <cdr:to>
      <cdr:x>0.70085</cdr:x>
      <cdr:y>0.89041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5400600" y="3960440"/>
          <a:ext cx="504056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884,2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0.68966</cdr:x>
      <cdr:y>0.12676</cdr:y>
    </cdr:from>
    <cdr:to>
      <cdr:x>0.89655</cdr:x>
      <cdr:y>0.12961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760640" y="648072"/>
          <a:ext cx="1728192" cy="145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0.63703</cdr:x>
      <cdr:y>0.12819</cdr:y>
    </cdr:from>
    <cdr:to>
      <cdr:x>0.68875</cdr:x>
      <cdr:y>0.22678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5321025" y="655357"/>
          <a:ext cx="43204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0.18861</cdr:y>
    </cdr:from>
    <cdr:to>
      <cdr:x>0.22393</cdr:x>
      <cdr:y>0.18861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04056" y="964288"/>
          <a:ext cx="136645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0.06034</cdr:x>
      <cdr:y>0.70423</cdr:y>
    </cdr:from>
    <cdr:to>
      <cdr:x>0.18954</cdr:x>
      <cdr:y>0.70423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504056" y="3600400"/>
          <a:ext cx="107913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0.18966</cdr:x>
      <cdr:y>0.46916</cdr:y>
    </cdr:from>
    <cdr:to>
      <cdr:x>0.32115</cdr:x>
      <cdr:y>0.70423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584176" y="2398588"/>
          <a:ext cx="1098384" cy="12018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0.42029</cdr:x>
      <cdr:y>0.93421</cdr:y>
    </cdr:from>
    <cdr:to>
      <cdr:x>0.64142</cdr:x>
      <cdr:y>0.93421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176464" y="5112568"/>
          <a:ext cx="219741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0.4209</cdr:x>
      <cdr:y>0.80263</cdr:y>
    </cdr:from>
    <cdr:to>
      <cdr:x>0.47101</cdr:x>
      <cdr:y>0.9383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182482" y="4392488"/>
          <a:ext cx="498038" cy="74246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0.82759</cdr:x>
      <cdr:y>0.30986</cdr:y>
    </cdr:from>
    <cdr:to>
      <cdr:x>0.97977</cdr:x>
      <cdr:y>0.30986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6912768" y="1584176"/>
          <a:ext cx="127114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0.71552</cdr:x>
      <cdr:y>0.30986</cdr:y>
    </cdr:from>
    <cdr:to>
      <cdr:x>0.82759</cdr:x>
      <cdr:y>0.39988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976665" y="1584176"/>
          <a:ext cx="936103" cy="4602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0.61334</cdr:x>
      <cdr:y>0.18212</cdr:y>
    </cdr:from>
    <cdr:to>
      <cdr:x>0.73058</cdr:x>
      <cdr:y>0.29188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6403949" y="1075357"/>
          <a:ext cx="1224136" cy="6480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0.73103</cdr:x>
      <cdr:y>0.18293</cdr:y>
    </cdr:from>
    <cdr:to>
      <cdr:x>0.93972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7632848" y="1080120"/>
          <a:ext cx="21789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0.20175</cdr:x>
      <cdr:y>0.35526</cdr:y>
    </cdr:from>
    <cdr:to>
      <cdr:x>0.27193</cdr:x>
      <cdr:y>0.46053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1944216"/>
          <a:ext cx="576066" cy="57608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0.03509</cdr:x>
      <cdr:y>0.35526</cdr:y>
    </cdr:from>
    <cdr:to>
      <cdr:x>0.2003</cdr:x>
      <cdr:y>0.35526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1944216"/>
          <a:ext cx="13561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0.15789</cdr:y>
    </cdr:from>
    <cdr:to>
      <cdr:x>0.2807</cdr:x>
      <cdr:y>0.39474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08212" y="864096"/>
          <a:ext cx="396044" cy="12961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0.03268</cdr:x>
      <cdr:y>0.15282</cdr:y>
    </cdr:from>
    <cdr:to>
      <cdr:x>0.23002</cdr:x>
      <cdr:y>0.15602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68296" y="836347"/>
          <a:ext cx="1619947" cy="175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13 557,9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0.51954</cdr:x>
      <cdr:y>0.77632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264858" y="4248495"/>
          <a:ext cx="199638" cy="7920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0.58136</cdr:x>
      <cdr:y>0.72368</cdr:y>
    </cdr:from>
    <cdr:to>
      <cdr:x>0.75439</cdr:x>
      <cdr:y>0.86842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772333" y="3960417"/>
          <a:ext cx="1420355" cy="792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4464496" y="5040546"/>
          <a:ext cx="1499032" cy="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0.41463</cdr:y>
    </cdr:from>
    <cdr:to>
      <cdr:x>0.967</cdr:x>
      <cdr:y>0.41463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8280920" y="2448272"/>
          <a:ext cx="181571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0.7931</cdr:x>
      <cdr:y>0.68008</cdr:y>
    </cdr:from>
    <cdr:to>
      <cdr:x>0.97571</cdr:x>
      <cdr:y>0.68008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8280920" y="4015614"/>
          <a:ext cx="19066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0.67544</cdr:x>
      <cdr:y>0.41463</cdr:y>
    </cdr:from>
    <cdr:to>
      <cdr:x>0.79116</cdr:x>
      <cdr:y>0.52632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544616" y="2269107"/>
          <a:ext cx="949947" cy="6112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0.75439</cdr:x>
      <cdr:y>0.86842</cdr:y>
    </cdr:from>
    <cdr:to>
      <cdr:x>0.9196</cdr:x>
      <cdr:y>0.86842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192688" y="4752528"/>
          <a:ext cx="135619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0.44737</cdr:x>
      <cdr:y>0.77632</cdr:y>
    </cdr:from>
    <cdr:to>
      <cdr:x>0.50877</cdr:x>
      <cdr:y>0.92105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672408" y="4248472"/>
          <a:ext cx="504056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0.29825</cdr:x>
      <cdr:y>0.92105</cdr:y>
    </cdr:from>
    <cdr:to>
      <cdr:x>0.45042</cdr:x>
      <cdr:y>0.92105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448272" y="5040560"/>
          <a:ext cx="1249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0.64035</cdr:x>
      <cdr:y>0.61842</cdr:y>
    </cdr:from>
    <cdr:to>
      <cdr:x>0.7931</cdr:x>
      <cdr:y>0.68168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5256584" y="3384376"/>
          <a:ext cx="1253904" cy="34619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0.23246</cdr:x>
      <cdr:y>0.72369</cdr:y>
    </cdr:from>
    <cdr:to>
      <cdr:x>0.35525</cdr:x>
      <cdr:y>0.75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1908212" y="3960460"/>
          <a:ext cx="1007998" cy="1439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0.21929</cdr:x>
      <cdr:y>0.52632</cdr:y>
    </cdr:from>
    <cdr:to>
      <cdr:x>0.30702</cdr:x>
      <cdr:y>0.64474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1800126" y="2880320"/>
          <a:ext cx="720174" cy="64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0.44967</cdr:x>
      <cdr:y>0.47125</cdr:y>
    </cdr:from>
    <cdr:to>
      <cdr:x>0.57197</cdr:x>
      <cdr:y>0.72171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7700" y="1219373"/>
          <a:ext cx="720081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1 588,1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0.10435</cdr:x>
      <cdr:y>0.29316</cdr:y>
    </cdr:from>
    <cdr:to>
      <cdr:x>0.29565</cdr:x>
      <cdr:y>0.29316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V="1">
          <a:off x="864114" y="864096"/>
          <a:ext cx="1584158" cy="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0.29565</cdr:x>
      <cdr:y>0.29316</cdr:y>
    </cdr:from>
    <cdr:to>
      <cdr:x>0.4</cdr:x>
      <cdr:y>0.4153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448272" y="864096"/>
          <a:ext cx="864096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0.09565</cdr:x>
      <cdr:y>0.56188</cdr:y>
    </cdr:from>
    <cdr:to>
      <cdr:x>0.28123</cdr:x>
      <cdr:y>0.56188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792088" y="1656184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0.27826</cdr:x>
      <cdr:y>0.43973</cdr:y>
    </cdr:from>
    <cdr:to>
      <cdr:x>0.3913</cdr:x>
      <cdr:y>0.56188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304249" y="1296144"/>
          <a:ext cx="936111" cy="3600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0.78175</cdr:y>
    </cdr:from>
    <cdr:to>
      <cdr:x>0.22036</cdr:x>
      <cdr:y>0.78175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88032" y="2304256"/>
          <a:ext cx="153677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0.21739</cdr:x>
      <cdr:y>0.68403</cdr:y>
    </cdr:from>
    <cdr:to>
      <cdr:x>0.41739</cdr:x>
      <cdr:y>0.78175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800200" y="2016223"/>
          <a:ext cx="1656173" cy="288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0.7442</cdr:x>
      <cdr:y>0.68403</cdr:y>
    </cdr:from>
    <cdr:to>
      <cdr:x>0.89095</cdr:x>
      <cdr:y>0.68403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6162657" y="2016224"/>
          <a:ext cx="121522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0.62609</cdr:x>
      <cdr:y>0.39087</cdr:y>
    </cdr:from>
    <cdr:to>
      <cdr:x>0.74783</cdr:x>
      <cdr:y>0.68403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5184576" y="1152128"/>
          <a:ext cx="1008112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0.23389</cdr:x>
      <cdr:y>0.60925</cdr:y>
    </cdr:from>
    <cdr:to>
      <cdr:x>0.37718</cdr:x>
      <cdr:y>0.70759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66301" y="1842565"/>
          <a:ext cx="959563" cy="2974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0.06184</cdr:x>
      <cdr:y>0.7084</cdr:y>
    </cdr:from>
    <cdr:to>
      <cdr:x>0.23751</cdr:x>
      <cdr:y>0.7084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14127" y="2142440"/>
          <a:ext cx="1176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0.77152</cdr:x>
      <cdr:y>0.42268</cdr:y>
    </cdr:from>
    <cdr:to>
      <cdr:x>0.97582</cdr:x>
      <cdr:y>0.42268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166688" y="127834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0.63634</cdr:x>
      <cdr:y>0.41877</cdr:y>
    </cdr:from>
    <cdr:to>
      <cdr:x>0.77503</cdr:x>
      <cdr:y>0.54187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261407" y="1266501"/>
          <a:ext cx="928753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0.64523</cdr:x>
      <cdr:y>0.69977</cdr:y>
    </cdr:from>
    <cdr:to>
      <cdr:x>0.78392</cdr:x>
      <cdr:y>0.82287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320950" y="2116347"/>
          <a:ext cx="928772" cy="372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0.78502</cdr:x>
      <cdr:y>0.69977</cdr:y>
    </cdr:from>
    <cdr:to>
      <cdr:x>0.98932</cdr:x>
      <cdr:y>0.69977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257054" y="2116347"/>
          <a:ext cx="13681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3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1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activities/finance?tab=tab2386" TargetMode="External"/><Relationship Id="rId5" Type="http://schemas.openxmlformats.org/officeDocument/2006/relationships/hyperlink" Target="http://www.balfin.ru/byudzhet-2022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бюджета </a:t>
            </a:r>
            <a:r>
              <a:rPr lang="ru-RU" sz="2400" dirty="0">
                <a:latin typeface="Georgia" panose="02040502050405020303" pitchFamily="18" charset="0"/>
              </a:rPr>
              <a:t>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2023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2024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2025 </a:t>
            </a:r>
            <a:r>
              <a:rPr lang="ru-RU" sz="2400" dirty="0">
                <a:latin typeface="Georgia" panose="02040502050405020303" pitchFamily="18" charset="0"/>
              </a:rPr>
              <a:t>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312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8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совершенствование систем оповещения и информирования населения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7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099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28083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53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8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62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76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Обеспечение пожарной безопасности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91990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960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6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97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Обеспечение мероприятий гражданской обороны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4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3,00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300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268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0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0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7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развитие застроенных территорий»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7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кв</a:t>
                      </a:r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. 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213 270,00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5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3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земельных участков, обеспеченных комплексной инфраструктурой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62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- ИЖС) или садового дома установленным параметрам и допустимости размещения объекта ИЖС или садового дома на земельном участке, уведомление о соответствии (несоответствии) построенных или реконструируемых объектов ИЖС или садового дома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5 765,00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6 375,00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1176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6" y="836712"/>
          <a:ext cx="7920880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96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8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4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7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70378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718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 «Обеспечение жильем детей-сирот и детей, оставшихся без попечения родителей, лиц из числа детей-сирот и детей, оставшихся без попечения родителей»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Численность 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8914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136903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9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8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4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0819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299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«Обеспечение жильем отдельных категорий граждан, установленных федеральным законодательством»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3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8259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836713"/>
          <a:ext cx="8064895" cy="4906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3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33558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55540" y="332657"/>
          <a:ext cx="8244916" cy="5740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1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6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85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5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2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 I. Комфортная городская среда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0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5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7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парков культуры и отдыха на территории Московской области, в которых благоустроены зоны для досуга и отдыха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7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3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0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730592"/>
              </p:ext>
            </p:extLst>
          </p:nvPr>
        </p:nvGraphicFramePr>
        <p:xfrm>
          <a:off x="531664" y="1049031"/>
          <a:ext cx="10820920" cy="5260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2019-2021 годов и ожидаемым исполнением 2022 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554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Благоустройство территорий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замененных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3 091,19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22,00</a:t>
                      </a:r>
                    </a:p>
                    <a:p>
                      <a:pPr algn="ctr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647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4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73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05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III. Создание условий для обеспечения комфортного проживания жителей в многоквартирных домах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9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МКД, в которых проведен капитальный ремонт в рамках региональной программы</a:t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139,00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3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9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56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79577" y="836713"/>
          <a:ext cx="7848871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3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8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«Инвестиции»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3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3 984,00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147,37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kumimoji="0" lang="ru-RU" sz="10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119,50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35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203,65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9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548681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несостоявшихся закупок от общего количества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17,62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обоснованных, частично обоснованных жалоб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1,41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закупок среди субъектов малого предпринимательства, социально ориентированных некоммерческих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43,59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определения поставщиков (подрядчиков, исполнителей)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0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764705"/>
          <a:ext cx="8064896" cy="5366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2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0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03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308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Конкуренции»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4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участников состоявшихся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4,39</a:t>
                      </a:r>
                    </a:p>
                    <a:p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стоимости контрактов, заключенных с единственным поставщиком по несостоявшимся закупкам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0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экономии денежных средств по результатам осуществления конкурентных закупок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6,59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6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19537" y="980729"/>
          <a:ext cx="828091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7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4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341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2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 smtClean="0">
                          <a:effectLst/>
                          <a:latin typeface="Times New Roman"/>
                          <a:ea typeface="Calibri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2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540,78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6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836713"/>
          <a:ext cx="7816264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6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3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1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5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1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«Развитие малого и среднего предпринимательства»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самозанятых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нарастающим итогом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4 627,00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4 787,00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6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474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13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76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870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0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111,00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2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Посадочное 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116,00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ОДС, соответствующих требованиям, нормам и стандартам действующего законодательства, от общего количества ОДС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77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136903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6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30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16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1 285,00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1 111,10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площадей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21,90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1,40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3498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  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2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4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57,60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622224"/>
              </p:ext>
            </p:extLst>
          </p:nvPr>
        </p:nvGraphicFramePr>
        <p:xfrm>
          <a:off x="551384" y="980728"/>
          <a:ext cx="1123324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3 год и плановый период 2024 и 2025 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2020-2021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2022 года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47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59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4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I. Развитие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имущественного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комплекса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201,88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объектов недвижимого имущества, поставленных на ГКУ 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результатам МЗК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4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94,70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91115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80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513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37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68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III. Совершенствование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муниципальной службы Московской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43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49,50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21465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554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IV. Управление </a:t>
                      </a:r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муниципальными 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финансами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налоговых доходов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году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8563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20880" cy="4472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</a:t>
                      </a:r>
                      <a:r>
                        <a:rPr lang="ru-RU" sz="11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медиасреды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Информирование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незаконных рекламных конструкций, установленных на территории муниципального образования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76015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57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9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96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81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II «Эффективное местное самоуправление Московской области»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6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штук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4485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8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01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96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IV «</a:t>
                      </a:r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9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молодежи, задействованной в мероприятиях по вовлечению в творческую деятельность, от общего числа молодежи 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99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студентов, вовлеченных в клубное студенческое движение,  от общего числа студентов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0170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291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9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38479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320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Доля поездок, оплаченных посредством безналичных расчётов, в общем количестве оплаченных пассажирами поездок на конец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Соблюдение расписания на автобусных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маршрутах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97,34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88619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41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06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6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61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3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 Объёмы ввода в эксплуатацию после строительства и реконструкции автомобильных дорог общего пользования местного значения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Batang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 /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пог.м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0,73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км/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Batang"/>
                          <a:cs typeface="Calibri" panose="020F0502020204030204" pitchFamily="34" charset="0"/>
                        </a:rPr>
                        <a:t>тыс.кв.м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17,65/125,541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4,779  / 33,453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чел./100 тыс. населения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12,56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  <a:cs typeface="Times New Roman" panose="02020603050405020304" pitchFamily="18" charset="0"/>
                        </a:rPr>
                        <a:t>Создание парковочного пространства на улично-дорожной сети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33350" algn="l"/>
                          <a:tab pos="335915" algn="ctr"/>
                          <a:tab pos="2969895" algn="ctr"/>
                          <a:tab pos="5940425" algn="r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Batang"/>
                        </a:rPr>
                        <a:t>		м/места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Batang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244,00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90390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505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ожидания в очереди 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доступности МФЦ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082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долг</a:t>
            </a:r>
            <a:r>
              <a:rPr lang="en-US" sz="1400" dirty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0744"/>
              </p:ext>
            </p:extLst>
          </p:nvPr>
        </p:nvGraphicFramePr>
        <p:xfrm>
          <a:off x="1981200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239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540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16858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955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обращения – Доля обращений,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417529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325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265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решения – Доля отложенных решений от числа ответов, предоставленных на портале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вовремя – Доля жалоб, поступивших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95,5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57208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483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57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 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002407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040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15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5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85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«Разработка Генерального плана развития городского округа»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54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7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91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Да/нет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00182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13690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Подпрограмма II «Реализация политики пространственного развития городского округа»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34,00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99148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32118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канализационных насосных станций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Прирост мощности очистных сооружений, обеспечивающих сокращение отведения в реку Волгу загрязненных сточных вод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куб.км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/год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6818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4279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61870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20880" cy="5159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Бережливый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учет – оснащенность многоквартирных домов общедомовыми  приборами учета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65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01565913"/>
              </p:ext>
            </p:extLst>
          </p:nvPr>
        </p:nvGraphicFramePr>
        <p:xfrm>
          <a:off x="479376" y="1268760"/>
          <a:ext cx="10873208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1 149, 9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1 579,9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1 784,0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1 324,1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1 728,2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1 584,0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145,9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369,9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2 474,0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1 984,0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1 839,8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5" cy="3399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6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Ввод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газгольдера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9077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300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«Строительство (реконструкция) объектов образования»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4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002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5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«Строительство объектов социальной инфраструктуры»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«Строительство (реконструкция) объектов физической культуры и спорта»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01064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499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60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6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7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642">
                <a:tc gridSpan="6">
                  <a:txBody>
                    <a:bodyPr/>
                    <a:lstStyle/>
                    <a:p>
                      <a:pPr algn="l" fontAlgn="ctr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1291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784857"/>
              </p:ext>
            </p:extLst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650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57993"/>
              </p:ext>
            </p:extLst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7745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680828"/>
              </p:ext>
            </p:extLst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6737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074567"/>
              </p:ext>
            </p:extLst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5286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662109"/>
              </p:ext>
            </p:extLst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4197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168065"/>
              </p:ext>
            </p:extLst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4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2021-2025 гг.                                                                                           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13347"/>
              </p:ext>
            </p:extLst>
          </p:nvPr>
        </p:nvGraphicFramePr>
        <p:xfrm>
          <a:off x="299096" y="934650"/>
          <a:ext cx="10837464" cy="544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379803" y="2564904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12 779,3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38449" y="3488712"/>
            <a:ext cx="9028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13 007,9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00256" y="4293096"/>
            <a:ext cx="89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11 193,8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45711"/>
              </p:ext>
            </p:extLst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99346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582"/>
              </p:ext>
            </p:extLst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605772"/>
              </p:ext>
            </p:extLst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262,3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677,9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584,4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150,9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682,2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468,7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340,6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308,9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433,9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278,8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374,9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214,7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260,6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14328"/>
              </p:ext>
            </p:extLst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290,6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276,1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32,8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3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02891"/>
              </p:ext>
            </p:extLst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548,9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538,4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04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093961"/>
              </p:ext>
            </p:extLst>
          </p:nvPr>
        </p:nvGraphicFramePr>
        <p:xfrm>
          <a:off x="605904" y="823254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917091"/>
              </p:ext>
            </p:extLst>
          </p:nvPr>
        </p:nvGraphicFramePr>
        <p:xfrm>
          <a:off x="983432" y="3541098"/>
          <a:ext cx="92170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55841" y="363431"/>
            <a:ext cx="306484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2023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8783924" y="617347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9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68385" y="2151011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6672064" y="2151011"/>
            <a:ext cx="908162" cy="293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373216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599119" y="4985829"/>
            <a:ext cx="1430981" cy="387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580226" y="4759699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6816080" y="4766354"/>
            <a:ext cx="748038" cy="219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9588530"/>
              </p:ext>
            </p:extLst>
          </p:nvPr>
        </p:nvGraphicFramePr>
        <p:xfrm>
          <a:off x="1775520" y="836712"/>
          <a:ext cx="842493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4382244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67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38799184"/>
              </p:ext>
            </p:extLst>
          </p:nvPr>
        </p:nvGraphicFramePr>
        <p:xfrm>
          <a:off x="1909292" y="90872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51584" y="260648"/>
            <a:ext cx="4752528" cy="205532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latin typeface="Georgia" panose="02040502050405020303" pitchFamily="18" charset="0"/>
              </a:rPr>
              <a:t>Структура неналоговых доходов 2023 года, </a:t>
            </a:r>
            <a:r>
              <a:rPr lang="ru-RU" sz="1200" dirty="0" err="1">
                <a:latin typeface="Georgia" panose="02040502050405020303" pitchFamily="18" charset="0"/>
              </a:rPr>
              <a:t>млн.руб</a:t>
            </a:r>
            <a:r>
              <a:rPr lang="ru-RU" sz="12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1584" y="299695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791744" y="1873684"/>
            <a:ext cx="1080120" cy="547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3712" y="2780928"/>
            <a:ext cx="122413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6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449857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2021-2025 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957207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://budget.mosreg.ru/byudzhet-dlya-grazhdan/informaciya-ob-ispolnenii-byudzheta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www.balfin.ru/byudzhet-2022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volok-go.ru/activities/finance?tab=tab2386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075649"/>
              </p:ext>
            </p:extLst>
          </p:nvPr>
        </p:nvGraphicFramePr>
        <p:xfrm>
          <a:off x="767408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6172200" cy="529568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050" dirty="0" smtClean="0">
                <a:latin typeface="Georgia" panose="02040502050405020303" pitchFamily="18" charset="0"/>
              </a:rPr>
              <a:t>2021-2025 </a:t>
            </a:r>
            <a:r>
              <a:rPr lang="ru-RU" altLang="ru-RU" sz="1050" dirty="0">
                <a:latin typeface="Georgia" panose="02040502050405020303" pitchFamily="18" charset="0"/>
              </a:rPr>
              <a:t>гг. 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885083"/>
              </p:ext>
            </p:extLst>
          </p:nvPr>
        </p:nvGraphicFramePr>
        <p:xfrm>
          <a:off x="695400" y="673670"/>
          <a:ext cx="10657185" cy="541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5 857 116,3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6 350 177,1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6 662 051,1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6 915 601,3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2 218 000,0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1 343 817,7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3 655,2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124 149,6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5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в части суммы налога, превышающей 650 000 рублей, относящейся к части налоговой базы, превышающей 5 000 000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89 969,6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221 221,1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7056657"/>
              </p:ext>
            </p:extLst>
          </p:nvPr>
        </p:nvGraphicFramePr>
        <p:xfrm>
          <a:off x="695400" y="673670"/>
          <a:ext cx="10657185" cy="5753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114 954,0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125 315,0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132 617,0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50 586,0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46 643,0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60 724,0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64 413,0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70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4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67 258,7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62 110,0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71 259,0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-8 626,2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627271"/>
              </p:ext>
            </p:extLst>
          </p:nvPr>
        </p:nvGraphicFramePr>
        <p:xfrm>
          <a:off x="695400" y="673670"/>
          <a:ext cx="10657185" cy="5767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823 000,0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528 323,7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131 579,1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ё260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1420130"/>
              </p:ext>
            </p:extLst>
          </p:nvPr>
        </p:nvGraphicFramePr>
        <p:xfrm>
          <a:off x="695400" y="673670"/>
          <a:ext cx="10657185" cy="542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553 162,6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497 680,0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466 680,0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364 240,5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70 159,2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8379954"/>
              </p:ext>
            </p:extLst>
          </p:nvPr>
        </p:nvGraphicFramePr>
        <p:xfrm>
          <a:off x="695400" y="673670"/>
          <a:ext cx="10657185" cy="6070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32 725,6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7 011,7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4623318"/>
              </p:ext>
            </p:extLst>
          </p:nvPr>
        </p:nvGraphicFramePr>
        <p:xfrm>
          <a:off x="695401" y="673670"/>
          <a:ext cx="10657185" cy="4915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1 308,5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57934553"/>
              </p:ext>
            </p:extLst>
          </p:nvPr>
        </p:nvGraphicFramePr>
        <p:xfrm>
          <a:off x="695401" y="673671"/>
          <a:ext cx="10873208" cy="597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4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397 305,6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53 372,7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9720555"/>
              </p:ext>
            </p:extLst>
          </p:nvPr>
        </p:nvGraphicFramePr>
        <p:xfrm>
          <a:off x="695399" y="673670"/>
          <a:ext cx="10945216" cy="5635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70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47 830,1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48 796,0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6 793,1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2023-2025 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8473949"/>
              </p:ext>
            </p:extLst>
          </p:nvPr>
        </p:nvGraphicFramePr>
        <p:xfrm>
          <a:off x="695399" y="673670"/>
          <a:ext cx="10945216" cy="567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5 336 650,3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6 117 216,7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5 021 761,9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5 441 953,0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6 657 740,2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6 117 216,7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5 021 761,9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2 117 477,3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3 071 275,7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2 501 845,1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1 444 447,0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строительство, модернизацию, ремонт и содержание автомобильных дорог общего пользования, в том числе дорог в поселениях (за исключением автомобильных дорог федерального значения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131 060,8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278 161,8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96 770,0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91 113,0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71 697,0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пунктов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33 864,4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172 603,0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и обеспечение функционирования центров образования естественно-научной и технологической направленностей в общеобразовательных организациях, расположенных в сельской местности и малых городах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8248594"/>
              </p:ext>
            </p:extLst>
          </p:nvPr>
        </p:nvGraphicFramePr>
        <p:xfrm>
          <a:off x="695399" y="673670"/>
          <a:ext cx="10945216" cy="5936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обеспечение образовательных организаций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47 799,2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97 106,2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133 224,9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152 385,3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168 077,1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создание новых мест в общеобразовательных организациях в связи с ростом числа обучающихся,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278 847,2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374 919,5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мероприятий по обеспечению жильем молодых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поддержку отрасли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реализацию программ формирования современной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112 887,0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298 767,0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281 920,7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746 191,7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142 986,5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214 673,1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307 299,9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308 869,2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на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капитальных вложений в объекты государственной (муниципальной) собственности в рамках создания и модернизации объектов спортивной инфраструктуры региональной собственности (муниципальной собственности) для занятий физической культурой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428 010,5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1 087 255,4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субсидии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246 778,3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434 366,7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365 198,5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249 461,4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212 173,4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2802831"/>
              </p:ext>
            </p:extLst>
          </p:nvPr>
        </p:nvGraphicFramePr>
        <p:xfrm>
          <a:off x="695399" y="673670"/>
          <a:ext cx="10945216" cy="5895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(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3 297 423,8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3 581 464,5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3 615 371,6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3 577 314,9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местным бюджетам на выполнение передаваемых полномочий субъектов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46 090,2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48 838,8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55 798,7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55 923,7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56 016,7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50 975,7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72 805,0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80 295,0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61 198,0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91 797,0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56 098,0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1 265,0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12 января 1995 года № 5-ФЗ "О ветеранах"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на осуществление полномочий по обеспечению жильем отдельных категорий граждан, установленных Федеральным законом от 24 ноября 1995 года № 181-ФЗ "О социальной защите инвалидов в Российской Федерации"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65 037,2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77 469,0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79 511,0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80 330,0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80 330,0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субвенции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2 686 088,1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3 008 756,0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3 305 022,0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109,4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27 052,0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27 052,0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10 948 287,9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13 007 917,3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12 779 267,7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11 937 363,2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9784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621570"/>
              </p:ext>
            </p:extLst>
          </p:nvPr>
        </p:nvGraphicFramePr>
        <p:xfrm>
          <a:off x="623392" y="432047"/>
          <a:ext cx="10873207" cy="6021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algn="l" fontAlgn="t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11207"/>
              </p:ext>
            </p:extLst>
          </p:nvPr>
        </p:nvGraphicFramePr>
        <p:xfrm>
          <a:off x="551384" y="980729"/>
          <a:ext cx="11377264" cy="5682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95382"/>
              </p:ext>
            </p:extLst>
          </p:nvPr>
        </p:nvGraphicFramePr>
        <p:xfrm>
          <a:off x="551384" y="980729"/>
          <a:ext cx="11377264" cy="57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81 118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государственной собственности Московской области на объекты недвижимости, включая земельные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участки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30 646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186644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714460"/>
              </p:ext>
            </p:extLst>
          </p:nvPr>
        </p:nvGraphicFramePr>
        <p:xfrm>
          <a:off x="2063552" y="764704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2023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351584" y="3645024"/>
            <a:ext cx="1512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783632" y="4869160"/>
            <a:ext cx="1188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259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6819597"/>
              </p:ext>
            </p:extLst>
          </p:nvPr>
        </p:nvGraphicFramePr>
        <p:xfrm>
          <a:off x="767408" y="3424483"/>
          <a:ext cx="10297144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05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031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503,8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1 588,1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1 618,5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4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и органов финансового контроля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46,9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46,4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8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1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967,9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6614754"/>
              </p:ext>
            </p:extLst>
          </p:nvPr>
        </p:nvGraphicFramePr>
        <p:xfrm>
          <a:off x="1991544" y="476672"/>
          <a:ext cx="8280920" cy="2947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8112224" y="134076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030192" y="1340768"/>
            <a:ext cx="1077139" cy="309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4560980"/>
              </p:ext>
            </p:extLst>
          </p:nvPr>
        </p:nvGraphicFramePr>
        <p:xfrm>
          <a:off x="1199456" y="4005065"/>
          <a:ext cx="9721078" cy="2592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3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68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090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0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215304"/>
              </p:ext>
            </p:extLst>
          </p:nvPr>
        </p:nvGraphicFramePr>
        <p:xfrm>
          <a:off x="2063082" y="736589"/>
          <a:ext cx="6696744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75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7040213"/>
              </p:ext>
            </p:extLst>
          </p:nvPr>
        </p:nvGraphicFramePr>
        <p:xfrm>
          <a:off x="911428" y="4028731"/>
          <a:ext cx="10513163" cy="2352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0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492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1 191,2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882,2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2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1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8026802"/>
              </p:ext>
            </p:extLst>
          </p:nvPr>
        </p:nvGraphicFramePr>
        <p:xfrm>
          <a:off x="2639617" y="529127"/>
          <a:ext cx="663773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4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9401913"/>
              </p:ext>
            </p:extLst>
          </p:nvPr>
        </p:nvGraphicFramePr>
        <p:xfrm>
          <a:off x="1127445" y="3775405"/>
          <a:ext cx="9865098" cy="2609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97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2 174,7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8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4080358"/>
              </p:ext>
            </p:extLst>
          </p:nvPr>
        </p:nvGraphicFramePr>
        <p:xfrm>
          <a:off x="1718903" y="620688"/>
          <a:ext cx="8781268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7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87224303"/>
              </p:ext>
            </p:extLst>
          </p:nvPr>
        </p:nvGraphicFramePr>
        <p:xfrm>
          <a:off x="623392" y="4005064"/>
          <a:ext cx="9866150" cy="2088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7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528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4519976"/>
              </p:ext>
            </p:extLst>
          </p:nvPr>
        </p:nvGraphicFramePr>
        <p:xfrm>
          <a:off x="2279576" y="836712"/>
          <a:ext cx="760387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7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6717017"/>
              </p:ext>
            </p:extLst>
          </p:nvPr>
        </p:nvGraphicFramePr>
        <p:xfrm>
          <a:off x="983430" y="3625997"/>
          <a:ext cx="9865097" cy="261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0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46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6 465,3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6 870,2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6 081,3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1 920,2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34862977"/>
              </p:ext>
            </p:extLst>
          </p:nvPr>
        </p:nvGraphicFramePr>
        <p:xfrm>
          <a:off x="1991544" y="620688"/>
          <a:ext cx="8353747" cy="288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5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6498989"/>
              </p:ext>
            </p:extLst>
          </p:nvPr>
        </p:nvGraphicFramePr>
        <p:xfrm>
          <a:off x="983431" y="3933057"/>
          <a:ext cx="9937106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73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796,5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506,0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953377"/>
              </p:ext>
            </p:extLst>
          </p:nvPr>
        </p:nvGraphicFramePr>
        <p:xfrm>
          <a:off x="2137231" y="710569"/>
          <a:ext cx="7632848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3989734"/>
              </p:ext>
            </p:extLst>
          </p:nvPr>
        </p:nvGraphicFramePr>
        <p:xfrm>
          <a:off x="1055440" y="4057846"/>
          <a:ext cx="9937105" cy="2357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39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2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3353030"/>
              </p:ext>
            </p:extLst>
          </p:nvPr>
        </p:nvGraphicFramePr>
        <p:xfrm>
          <a:off x="2135188" y="765175"/>
          <a:ext cx="7993062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3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42779303"/>
              </p:ext>
            </p:extLst>
          </p:nvPr>
        </p:nvGraphicFramePr>
        <p:xfrm>
          <a:off x="983430" y="4005064"/>
          <a:ext cx="10225137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88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2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810103"/>
              </p:ext>
            </p:extLst>
          </p:nvPr>
        </p:nvGraphicFramePr>
        <p:xfrm>
          <a:off x="2783633" y="188640"/>
          <a:ext cx="6264275" cy="346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5967546"/>
              </p:ext>
            </p:extLst>
          </p:nvPr>
        </p:nvGraphicFramePr>
        <p:xfrm>
          <a:off x="911426" y="3947046"/>
          <a:ext cx="10225132" cy="2578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6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12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ожидаемое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39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5198675"/>
              </p:ext>
            </p:extLst>
          </p:nvPr>
        </p:nvGraphicFramePr>
        <p:xfrm>
          <a:off x="2207568" y="692696"/>
          <a:ext cx="7848872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915683"/>
              </p:ext>
            </p:extLst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9488823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646806"/>
              </p:ext>
            </p:extLst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1 031,9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765,2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5 044,9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475,7</a:t>
                      </a: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603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81994"/>
              </p:ext>
            </p:extLst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Инвестиции </a:t>
            </a:r>
            <a:r>
              <a:rPr lang="ru-RU" sz="1200" dirty="0">
                <a:latin typeface="Georgia" panose="02040502050405020303" pitchFamily="18" charset="0"/>
              </a:rPr>
              <a:t>в основной капитал за счет всех источников финансирования по полному кругу организаций </a:t>
            </a:r>
            <a:r>
              <a:rPr lang="ru-RU" sz="1200" dirty="0" smtClean="0">
                <a:latin typeface="Georgia" panose="02040502050405020303" pitchFamily="18" charset="0"/>
              </a:rPr>
              <a:t>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77079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2021-2025 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016754"/>
              </p:ext>
            </p:extLst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292672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1124744"/>
          <a:ext cx="8352928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2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4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63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4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0832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6798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898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застрахованного населения трудоспособного возраста на территории Московской области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825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4"/>
          <a:ext cx="8208912" cy="42484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345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37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4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50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Жилье – медикам, нуждающихся в обеспечении жильем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49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324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7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901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25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и народных художественных промыслов»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электронный вид музейных фондов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46,13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21904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26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10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роста числа пользователей муниципальных библиотек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080,00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количества библиотек, внедривших стандарты деятельности библиотеки нового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посещений организаций культуры по отношению к уровню 2017 года (в части посещений библиотек)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0051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03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деятельности и кинематографии»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b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68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Доля детей, привлекаемых к участию в творческих мероприятиях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граждан, принимающих участие в добровольческой деятельности, получивших государственную (муниципальную) поддержку в форме субсидий бюджетным учреждениям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числа посещений культурных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Тысяча 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772,401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776,17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5449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83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 Московской области»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137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капитально отремонтированных объектов организации культуры (в том числе техническое переоснащение современным непроизводственным оборудованием и благоустройство территории)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организаций культуры, получивших современное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оборудование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379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Увеличение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на 15% числа посещений организаций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посещений в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553,314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Количество приобретенных передвижных </a:t>
                      </a:r>
                      <a:r>
                        <a:rPr kumimoji="0" lang="ru-RU" sz="1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многофукциональных</a:t>
                      </a:r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культурных центров (автоклубов) для обслуживания сельского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90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56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12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90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6. Развитие образования в сфере культуры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9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лет,охваченных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дополнительным образованием в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27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721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544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2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3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20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7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13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93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6004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101,92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1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55311"/>
              </p:ext>
            </p:extLst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63233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53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74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7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24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8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«Развитие парков культуры и отдыха»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578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числа посетителей парков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отдыха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672,7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6695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6" cy="513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marR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marR="22860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штук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у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 за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14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08912" cy="4950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2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«Дошкольное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возраста в Московской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области</a:t>
                      </a:r>
                    </a:p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Количество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отремонтированных дошкольных 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«Зачисление в ДОУ»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kumimoji="0"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мест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marL="0" marR="125095" algn="l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Отношение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103,4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6863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91545" y="836712"/>
          <a:ext cx="8352929" cy="4958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деятельности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638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общеобразовательных организациях, расположенных </a:t>
                      </a:r>
                      <a:r>
                        <a:rPr kumimoji="0"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сельской </a:t>
                      </a:r>
                      <a:r>
                        <a:rPr kumimoji="0" lang="ru-RU" sz="9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125095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028700" algn="l"/>
                        </a:tabLst>
                        <a:defRPr/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программам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спортом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2422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762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5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17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083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Единица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332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муниципальных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общеобразовательных учреждений, 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обеспеченных горячим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питанием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штук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0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933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предметам, процент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10,71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11,11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11,51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6963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Доля обучающихся во вторую смену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14,6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10,6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125095" algn="ctr" rtl="0" eaLnBrk="1" fontAlgn="t" latinLnBrk="0" hangingPunct="1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9,8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3588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50048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 в Московской 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</a:t>
                      </a:r>
                      <a:r>
                        <a:rPr lang="ru-RU" sz="90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9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035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2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8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195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3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10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335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2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063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1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6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38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40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2584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 (мобильных технопарков «</a:t>
                      </a: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Тысяча человек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7713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0891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176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89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3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2109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возрасти в Московской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836">
                <a:tc>
                  <a:txBody>
                    <a:bodyPr/>
                    <a:lstStyle/>
                    <a:p>
                      <a:pPr marR="125095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7536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6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8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835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59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16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IV «Профессиональное образование»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5812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прошедших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добровольную независимую оценку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0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693981"/>
              </p:ext>
            </p:extLst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8100871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992888" cy="4032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30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65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1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89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17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Подпрограмма V «Обеспечивающая программа»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9348">
                <a:tc>
                  <a:txBody>
                    <a:bodyPr/>
                    <a:lstStyle/>
                    <a:p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учителей и директоров школ, повысивших уровень квалификации</a:t>
                      </a:r>
                    </a:p>
                    <a:p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25095" algn="ctr">
                        <a:spcAft>
                          <a:spcPts val="0"/>
                        </a:spcAft>
                        <a:tabLst>
                          <a:tab pos="102870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33,02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70687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0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Уровень бедности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получивших   субсидию на оплату жилого помещения и коммунальных услуг, от общего числа обратившихся        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 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2074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207568" y="836713"/>
          <a:ext cx="8015442" cy="4968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581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 «Социальная поддержка граждан 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отдельной категории граждан, получивших  меры социальной поддержки, от общего числа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Активное долголетие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5,74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13,00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граждан проживающим на территории городского округа Домодедово Московской области, призванные на военную службу по мобилизации в Вооруженные силы Российской Федерации получивших единовременную денежную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выплату,от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общего числа обратившихся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3972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776864" cy="5355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1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76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 «Доступная среда»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муниципальных приоритетных объектов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78,40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1,5 года до 7 лет,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охваченных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возраста, которым созданы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Приобретение оборудования, строительство пандусов для обеспечения беспрепятственного доступа маломобильных групп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шт.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637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74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9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37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6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«Развитие системы отдыха и оздоровления детей»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1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от7 до 15 лет,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65,30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63,00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7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58,3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87749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34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39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142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VIII «Развитие трудовых ресурсов и охраны труда»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66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Число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0,011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32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06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9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677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которым оказана поддержка органами местного самоуправления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,00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которым оказана поддержка органами местного самоуправления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                        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6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Количество СО НКО в сфере образования, которым оказана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738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256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6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5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024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                                                  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НКО,  которым оказана имущественная  поддержка органами местного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самоуправления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4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1515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544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7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5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46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Количество СО НКО  в сфере охраны здоровья, которым оказана имущественная поддержка органами местного самоуправления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2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культуры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1491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358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1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IX «Развитие и поддержка социально ориентированных некоммерческих организаций»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здоровья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кв. метров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Численность граждан, принявших участие в просветительских мероприятиях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НКО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92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231462"/>
              </p:ext>
            </p:extLst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584636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940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59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16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6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56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Уровень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обеспеченности граждан спортивными сооружениями исходя из единовременной  пропускной способности объектов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23,85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4001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22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54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44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5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городском округе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3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проведенных массовых, официальных физкультурных и спортивных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46,00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3460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136904" cy="507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80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7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53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5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физической культуры и спорта в городском округе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6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использования существующих объектов спорта (отношение фактической посещаемости к нормативной пропускной способности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9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51,81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90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610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8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028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2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«Подготовка к проведению в 2018 году чемпионата мира по футболу и эффективное использование тренировочных площадок после чемпионата мира по футболу»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232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Соответствие тренировочных площадок после завершения мероприятий требованиям, установленным национальными стандартами Российской Федерации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72087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136904" cy="417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9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4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9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1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25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7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Подготовка спортивного резерва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35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68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064897" cy="4772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54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6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22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49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Развитие отраслей сельского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4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млн. рублей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712,60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350,00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03901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8280920" cy="4847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30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489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мелиорации земель сельскохозяйственного назначения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 сельскохозяйственными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товаропроизводителями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143,00</a:t>
                      </a:r>
                    </a:p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103,26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04830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423592" y="764704"/>
          <a:ext cx="7920880" cy="3816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2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342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7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4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Устойчивое развитие сельских территорий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409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(приобретения) жилья 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кв. метр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9815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  <a:endParaRPr kumimoji="0" lang="ru-R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541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8208913" cy="2842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7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9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19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5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762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18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эпизоотического и ветеринарно-санитарного благополучия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40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без владельцев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22285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45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98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56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VII. Экспорт продукции агропромышленного комплекса Московской области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87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АПК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долл. США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69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9" cy="4536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8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экологических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исследуемых компонентов окружающей  среды (мониторинг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изданной экологической литературы (детский экологический атлас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очищенных водоемов (прудов) находящихся в муниципальной собственности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76024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7992887" cy="5140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Развитие водохозяйственного комплекса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1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8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 работ по содержанию гидротехнических сооружений находящихся в муниципальной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 сооружений, находящихся в муниципальной собственности, для которых разработана проектно-сметная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гидротехнических сооружений находящихся в муниципальной собственности на которых проведен капитальный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6815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3960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76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0541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12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IV.  Развитие лесного хозяйства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7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обследованных территорий, покрытых зелеными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насаждениями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4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посаженных зеленых насаждений 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954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2"/>
          <a:ext cx="8064897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523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2380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42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Региональная программа в области обращения с отходами, в том числе с твердыми коммунальными отходами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01884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7848872" cy="5318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23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64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9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5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3 % ежегодно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59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7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граждан принимающих участие в деятельности народных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дружин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несовершеннолетних в общем числе лиц, совершивших преступления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343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уровня вовлеченности населения в незаконный оборот наркотиков на 100 тыс. человек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07323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064896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97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985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10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1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образований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7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територии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41046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3"/>
          <a:ext cx="7992888" cy="44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2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00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92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3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7297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kumimoji="0"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 \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2 473,00</a:t>
                      </a:r>
                    </a:p>
                    <a:p>
                      <a:pPr marL="0" algn="ctr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2 852,00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32192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135561" y="1340768"/>
          <a:ext cx="8064897" cy="4553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1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2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515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704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6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6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числа лиц, состоящих на диспансерном наблюдении с диагнозом «Употребление наркотиков с вредными последствиями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кладбищ, соответствующих требованиям Регионального стандарта                  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84,62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29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Инвентаризация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 захоронений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59558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2" y="836712"/>
          <a:ext cx="8280920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4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6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677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79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преступлений и иных правонарушений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9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</a:p>
                    <a:p>
                      <a:pPr algn="l" fontAlgn="t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1835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</a:t>
                      </a:r>
                    </a:p>
                    <a:p>
                      <a:pPr algn="l" fontAlgn="t"/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95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Снижение уровня </a:t>
                      </a:r>
                      <a:r>
                        <a:rPr kumimoji="0" lang="ru-RU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криминогенности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наркомании 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100 </a:t>
                      </a:r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9765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063553" y="836713"/>
          <a:ext cx="7992887" cy="475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4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43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98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616"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06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рисков возникновения и смягчение последствий чрезвычайных ситуаций природного и техногенного характера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 муниципального звена Московской областной системы предупреждения и ликвидации чрезвычайным ситуациям к действиям по предназначению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6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временя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 Московской области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73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21261</TotalTime>
  <Words>19336</Words>
  <Application>Microsoft Office PowerPoint</Application>
  <PresentationFormat>Широкоэкранный</PresentationFormat>
  <Paragraphs>5339</Paragraphs>
  <Slides>155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155</vt:i4>
      </vt:variant>
    </vt:vector>
  </HeadingPairs>
  <TitlesOfParts>
    <vt:vector size="167" baseType="lpstr">
      <vt:lpstr>Arial</vt:lpstr>
      <vt:lpstr>Batang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бюджета городского округа Домодедово  на 2023 год и плановый период 2024 и 2025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      Инвестиции в основной капитал за счет всех источников финансирования по полному кругу организаций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2023 год и плановый период 2024 и 2025 гг. в сравнении с фактическим исполнением 2019-2021 годов и ожидаемым исполнением 2022 года                                                                                                                             млн. руб.</vt:lpstr>
      <vt:lpstr>Основные параметры бюджета на 2023 год и плановый период 2024 и 2025 гг. в сравнении с фактическим исполнением 2020-2021 годов и ожидаемым исполнением 2022 года                                                                            млн. руб.</vt:lpstr>
      <vt:lpstr>Муниципальный долг                                                                                                                 млн.руб.</vt:lpstr>
      <vt:lpstr>Объем и структура муниципального внутреннего долга городского округа Домодедово                            млн.руб.</vt:lpstr>
      <vt:lpstr>Динамика доходов 2021-2025 гг.                                                                                            млн. руб.</vt:lpstr>
      <vt:lpstr>Презентация PowerPoint</vt:lpstr>
      <vt:lpstr>Структура налоговых доходов 2023 года, млн.руб.</vt:lpstr>
      <vt:lpstr>Структура неналоговых доходов 2023 года, млн.руб.</vt:lpstr>
      <vt:lpstr>Изменение структуры налоговых и неналоговых доходов городского округа Домодедово за 2021-2025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2021-2025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2021-2025 годах по программам</vt:lpstr>
      <vt:lpstr>Расходы бюджета городского округа в 2021-2025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3433</cp:revision>
  <cp:lastPrinted>2022-11-09T13:42:47Z</cp:lastPrinted>
  <dcterms:created xsi:type="dcterms:W3CDTF">2015-09-30T07:48:07Z</dcterms:created>
  <dcterms:modified xsi:type="dcterms:W3CDTF">2024-12-26T15:07:34Z</dcterms:modified>
</cp:coreProperties>
</file>